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5"/>
  </p:notesMasterIdLst>
  <p:sldIdLst>
    <p:sldId id="256" r:id="rId3"/>
    <p:sldId id="283" r:id="rId4"/>
    <p:sldId id="288" r:id="rId5"/>
    <p:sldId id="260" r:id="rId6"/>
    <p:sldId id="284" r:id="rId7"/>
    <p:sldId id="277" r:id="rId8"/>
    <p:sldId id="281" r:id="rId9"/>
    <p:sldId id="280" r:id="rId10"/>
    <p:sldId id="278" r:id="rId11"/>
    <p:sldId id="286" r:id="rId12"/>
    <p:sldId id="270" r:id="rId13"/>
    <p:sldId id="282" r:id="rId1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b="1" kern="1200">
        <a:solidFill>
          <a:srgbClr val="000099"/>
        </a:solidFill>
        <a:latin typeface="Arial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99"/>
    <a:srgbClr val="003399"/>
    <a:srgbClr val="808080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9" autoAdjust="0"/>
    <p:restoredTop sz="87437" autoAdjust="0"/>
  </p:normalViewPr>
  <p:slideViewPr>
    <p:cSldViewPr snapToGrid="0">
      <p:cViewPr varScale="1">
        <p:scale>
          <a:sx n="75" d="100"/>
          <a:sy n="75" d="100"/>
        </p:scale>
        <p:origin x="-99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ropbox\Dors%202011\Opracowania\DBD%20z%20RVC\DBDRVC%20wyniki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809951881014868"/>
          <c:y val="5.0011349932609812E-2"/>
          <c:w val="0.67527474236277074"/>
          <c:h val="0.76676226322149665"/>
        </c:manualLayout>
      </c:layout>
      <c:barChart>
        <c:barDir val="col"/>
        <c:grouping val="clustered"/>
        <c:ser>
          <c:idx val="0"/>
          <c:order val="0"/>
          <c:tx>
            <c:strRef>
              <c:f>comparison!$B$1</c:f>
              <c:strCache>
                <c:ptCount val="1"/>
                <c:pt idx="0">
                  <c:v>AC sinusoid</c:v>
                </c:pt>
              </c:strCache>
            </c:strRef>
          </c:tx>
          <c:cat>
            <c:strRef>
              <c:f>comparison!$A$2:$A$5</c:f>
              <c:strCache>
                <c:ptCount val="4"/>
                <c:pt idx="0">
                  <c:v>H2 conc.                 (%)</c:v>
                </c:pt>
                <c:pt idx="1">
                  <c:v>CH4 conv.              (%)</c:v>
                </c:pt>
                <c:pt idx="2">
                  <c:v>H2 prod. eff. (g/kWh)</c:v>
                </c:pt>
                <c:pt idx="3">
                  <c:v>H2 yield                  (%)</c:v>
                </c:pt>
              </c:strCache>
            </c:strRef>
          </c:cat>
          <c:val>
            <c:numRef>
              <c:f>comparison!$B$2:$B$5</c:f>
              <c:numCache>
                <c:formatCode>0.00</c:formatCode>
                <c:ptCount val="4"/>
                <c:pt idx="0" formatCode="General">
                  <c:v>4.3599999999999985</c:v>
                </c:pt>
                <c:pt idx="1">
                  <c:v>6.1857142857142815</c:v>
                </c:pt>
                <c:pt idx="2">
                  <c:v>0.9965034965034969</c:v>
                </c:pt>
                <c:pt idx="3">
                  <c:v>6.2285714285714295</c:v>
                </c:pt>
              </c:numCache>
            </c:numRef>
          </c:val>
        </c:ser>
        <c:ser>
          <c:idx val="1"/>
          <c:order val="1"/>
          <c:tx>
            <c:strRef>
              <c:f>comparison!$C$1</c:f>
              <c:strCache>
                <c:ptCount val="1"/>
                <c:pt idx="0">
                  <c:v>Nanopulses</c:v>
                </c:pt>
              </c:strCache>
            </c:strRef>
          </c:tx>
          <c:cat>
            <c:strRef>
              <c:f>comparison!$A$2:$A$5</c:f>
              <c:strCache>
                <c:ptCount val="4"/>
                <c:pt idx="0">
                  <c:v>H2 conc.                 (%)</c:v>
                </c:pt>
                <c:pt idx="1">
                  <c:v>CH4 conv.              (%)</c:v>
                </c:pt>
                <c:pt idx="2">
                  <c:v>H2 prod. eff. (g/kWh)</c:v>
                </c:pt>
                <c:pt idx="3">
                  <c:v>H2 yield                  (%)</c:v>
                </c:pt>
              </c:strCache>
            </c:strRef>
          </c:cat>
          <c:val>
            <c:numRef>
              <c:f>comparison!$C$2:$C$5</c:f>
              <c:numCache>
                <c:formatCode>0.00</c:formatCode>
                <c:ptCount val="4"/>
                <c:pt idx="0" formatCode="General">
                  <c:v>6.9</c:v>
                </c:pt>
                <c:pt idx="1">
                  <c:v>10.714285714285714</c:v>
                </c:pt>
                <c:pt idx="2" formatCode="General">
                  <c:v>5.8181818181818148</c:v>
                </c:pt>
                <c:pt idx="3">
                  <c:v>9.8571428571428665</c:v>
                </c:pt>
              </c:numCache>
            </c:numRef>
          </c:val>
        </c:ser>
        <c:axId val="39718912"/>
        <c:axId val="39720448"/>
      </c:barChart>
      <c:catAx>
        <c:axId val="39718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39720448"/>
        <c:crosses val="autoZero"/>
        <c:auto val="1"/>
        <c:lblAlgn val="ctr"/>
        <c:lblOffset val="100"/>
        <c:tickLblSkip val="1"/>
      </c:catAx>
      <c:valAx>
        <c:axId val="397204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%</a:t>
                </a:r>
                <a:r>
                  <a:rPr lang="pl-PL" sz="1600" b="0"/>
                  <a:t>  or  gH2/kWh</a:t>
                </a:r>
                <a:endParaRPr lang="en-US" sz="1600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97189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pl-PL"/>
        </a:p>
      </c:txPr>
    </c:legend>
    <c:plotVisOnly val="1"/>
  </c:chart>
  <c:spPr>
    <a:ln>
      <a:noFill/>
    </a:ln>
  </c:sp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CCBD0-2C3F-4D57-9D1F-38D6E258A6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363E97-FAF6-4A09-9CA9-1A9857B824C0}">
      <dgm:prSet phldrT="[Teks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sz="2400" b="1" noProof="0" smtClean="0">
              <a:solidFill>
                <a:schemeClr val="tx1"/>
              </a:solidFill>
            </a:rPr>
            <a:t>The aim</a:t>
          </a:r>
          <a:endParaRPr lang="en-US" sz="2400" b="1" noProof="0">
            <a:solidFill>
              <a:schemeClr val="tx1"/>
            </a:solidFill>
          </a:endParaRPr>
        </a:p>
      </dgm:t>
    </dgm:pt>
    <dgm:pt modelId="{586524F9-C308-40F1-ADBB-ECA2D3213FE8}" type="parTrans" cxnId="{34083E22-EE70-477F-8B9D-14BF2AF0615C}">
      <dgm:prSet/>
      <dgm:spPr/>
      <dgm:t>
        <a:bodyPr/>
        <a:lstStyle/>
        <a:p>
          <a:endParaRPr lang="en-US" noProof="0"/>
        </a:p>
      </dgm:t>
    </dgm:pt>
    <dgm:pt modelId="{B715BF71-0BAE-4141-8A37-06EE13391CC5}" type="sibTrans" cxnId="{34083E22-EE70-477F-8B9D-14BF2AF0615C}">
      <dgm:prSet/>
      <dgm:spPr/>
      <dgm:t>
        <a:bodyPr/>
        <a:lstStyle/>
        <a:p>
          <a:endParaRPr lang="en-US" noProof="0"/>
        </a:p>
      </dgm:t>
    </dgm:pt>
    <dgm:pt modelId="{FE0C1B41-0574-440F-BB45-90BA922A15B4}">
      <dgm:prSet phldrT="[Tekst]" custT="1"/>
      <dgm:spPr/>
      <dgm:t>
        <a:bodyPr/>
        <a:lstStyle/>
        <a:p>
          <a:pPr>
            <a:lnSpc>
              <a:spcPct val="90000"/>
            </a:lnSpc>
            <a:spcBef>
              <a:spcPts val="1200"/>
            </a:spcBef>
          </a:pPr>
          <a:r>
            <a:rPr lang="en-US" sz="2000" b="0" noProof="0" dirty="0" smtClean="0">
              <a:solidFill>
                <a:schemeClr val="tx1"/>
              </a:solidFill>
            </a:rPr>
            <a:t>Efficient </a:t>
          </a:r>
          <a:r>
            <a:rPr lang="pl-PL" sz="2000" b="0" noProof="0" dirty="0" smtClean="0">
              <a:solidFill>
                <a:schemeClr val="tx1"/>
              </a:solidFill>
            </a:rPr>
            <a:t>p</a:t>
          </a:r>
          <a:r>
            <a:rPr lang="en-US" sz="2000" b="0" noProof="0" dirty="0" err="1" smtClean="0">
              <a:solidFill>
                <a:schemeClr val="tx1"/>
              </a:solidFill>
            </a:rPr>
            <a:t>roduction</a:t>
          </a:r>
          <a:r>
            <a:rPr lang="en-US" sz="2000" b="0" noProof="0" dirty="0" smtClean="0">
              <a:solidFill>
                <a:schemeClr val="tx1"/>
              </a:solidFill>
            </a:rPr>
            <a:t> of hydrogen from </a:t>
          </a:r>
          <a:r>
            <a:rPr lang="en-US" sz="2000" b="0" noProof="0" dirty="0" err="1" smtClean="0">
              <a:solidFill>
                <a:schemeClr val="tx1"/>
              </a:solidFill>
            </a:rPr>
            <a:t>biomethane</a:t>
          </a:r>
          <a:endParaRPr lang="en-US" sz="2000" noProof="0" dirty="0"/>
        </a:p>
      </dgm:t>
    </dgm:pt>
    <dgm:pt modelId="{BA6681A7-E6D1-475D-9D02-6F780BC69603}" type="parTrans" cxnId="{9C3CBA32-56C1-491C-B73C-CF75EC497491}">
      <dgm:prSet/>
      <dgm:spPr/>
      <dgm:t>
        <a:bodyPr/>
        <a:lstStyle/>
        <a:p>
          <a:endParaRPr lang="en-US" noProof="0"/>
        </a:p>
      </dgm:t>
    </dgm:pt>
    <dgm:pt modelId="{6A9A30ED-C8D3-4714-B92F-4AC078AF7A19}" type="sibTrans" cxnId="{9C3CBA32-56C1-491C-B73C-CF75EC497491}">
      <dgm:prSet/>
      <dgm:spPr/>
      <dgm:t>
        <a:bodyPr/>
        <a:lstStyle/>
        <a:p>
          <a:endParaRPr lang="en-US" noProof="0"/>
        </a:p>
      </dgm:t>
    </dgm:pt>
    <dgm:pt modelId="{3CD3DE7C-0F6D-44CF-861F-B675AD9C38B4}">
      <dgm:prSet phldrT="[Teks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sz="2400" b="1" noProof="0" smtClean="0">
              <a:solidFill>
                <a:schemeClr val="tx1"/>
              </a:solidFill>
            </a:rPr>
            <a:t>Motivation</a:t>
          </a:r>
          <a:endParaRPr lang="en-US" sz="3000" b="1" noProof="0">
            <a:solidFill>
              <a:schemeClr val="tx1"/>
            </a:solidFill>
          </a:endParaRPr>
        </a:p>
      </dgm:t>
    </dgm:pt>
    <dgm:pt modelId="{B19C160B-0D9A-4351-8A9F-7E2C8804B3DD}" type="parTrans" cxnId="{244D27F1-5E29-41E1-8B10-1773C16F7150}">
      <dgm:prSet/>
      <dgm:spPr/>
      <dgm:t>
        <a:bodyPr/>
        <a:lstStyle/>
        <a:p>
          <a:endParaRPr lang="en-US" noProof="0"/>
        </a:p>
      </dgm:t>
    </dgm:pt>
    <dgm:pt modelId="{CF839DEA-A6C5-406C-B59A-34B533BBD847}" type="sibTrans" cxnId="{244D27F1-5E29-41E1-8B10-1773C16F7150}">
      <dgm:prSet/>
      <dgm:spPr/>
      <dgm:t>
        <a:bodyPr/>
        <a:lstStyle/>
        <a:p>
          <a:endParaRPr lang="en-US" noProof="0"/>
        </a:p>
      </dgm:t>
    </dgm:pt>
    <dgm:pt modelId="{6CDE44F7-225F-407E-B52D-08ADA10438B7}">
      <dgm:prSet phldrT="[Tekst]" custT="1"/>
      <dgm:spPr/>
      <dgm:t>
        <a:bodyPr/>
        <a:lstStyle/>
        <a:p>
          <a:pPr>
            <a:lnSpc>
              <a:spcPct val="90000"/>
            </a:lnSpc>
          </a:pPr>
          <a:r>
            <a:rPr lang="en-US" sz="2000" b="0" noProof="0" smtClean="0">
              <a:solidFill>
                <a:schemeClr val="tx1"/>
              </a:solidFill>
            </a:rPr>
            <a:t>The growing interest in using biofuels</a:t>
          </a:r>
          <a:endParaRPr lang="en-US" sz="2000" noProof="0"/>
        </a:p>
      </dgm:t>
    </dgm:pt>
    <dgm:pt modelId="{A1D16B7D-2037-45F3-969B-C6B13861A238}" type="parTrans" cxnId="{E8188A97-5463-44F3-9F84-5BAD3580AEF6}">
      <dgm:prSet/>
      <dgm:spPr/>
      <dgm:t>
        <a:bodyPr/>
        <a:lstStyle/>
        <a:p>
          <a:endParaRPr lang="en-US" noProof="0"/>
        </a:p>
      </dgm:t>
    </dgm:pt>
    <dgm:pt modelId="{E1FAE8D9-A4EC-4B1C-8899-849581C447B7}" type="sibTrans" cxnId="{E8188A97-5463-44F3-9F84-5BAD3580AEF6}">
      <dgm:prSet/>
      <dgm:spPr/>
      <dgm:t>
        <a:bodyPr/>
        <a:lstStyle/>
        <a:p>
          <a:endParaRPr lang="en-US" noProof="0"/>
        </a:p>
      </dgm:t>
    </dgm:pt>
    <dgm:pt modelId="{B097124A-DDB5-4D60-9FE3-FBFE09301E51}">
      <dgm:prSet phldrT="[Tekst]" custT="1"/>
      <dgm:spPr/>
      <dgm:t>
        <a:bodyPr/>
        <a:lstStyle/>
        <a:p>
          <a:pPr>
            <a:lnSpc>
              <a:spcPct val="150000"/>
            </a:lnSpc>
            <a:spcBef>
              <a:spcPct val="0"/>
            </a:spcBef>
          </a:pPr>
          <a:r>
            <a:rPr lang="en-US" sz="2000" b="0" noProof="0" dirty="0" smtClean="0">
              <a:solidFill>
                <a:schemeClr val="tx1"/>
              </a:solidFill>
            </a:rPr>
            <a:t>Is there any influence of the supply parameters on hydrogen production efficiency?</a:t>
          </a:r>
          <a:endParaRPr lang="en-US" sz="2000" noProof="0" dirty="0"/>
        </a:p>
      </dgm:t>
    </dgm:pt>
    <dgm:pt modelId="{0B01F7CA-CEAB-47EB-879A-624A60527817}" type="parTrans" cxnId="{40556735-4467-43DF-968B-84A0B6441C30}">
      <dgm:prSet/>
      <dgm:spPr/>
      <dgm:t>
        <a:bodyPr/>
        <a:lstStyle/>
        <a:p>
          <a:endParaRPr lang="en-US" noProof="0"/>
        </a:p>
      </dgm:t>
    </dgm:pt>
    <dgm:pt modelId="{86A94393-1B3D-4AC1-8FFC-F57A41CA092E}" type="sibTrans" cxnId="{40556735-4467-43DF-968B-84A0B6441C30}">
      <dgm:prSet/>
      <dgm:spPr/>
      <dgm:t>
        <a:bodyPr/>
        <a:lstStyle/>
        <a:p>
          <a:endParaRPr lang="en-US" noProof="0"/>
        </a:p>
      </dgm:t>
    </dgm:pt>
    <dgm:pt modelId="{F059FECA-9EB8-424F-BBAE-665DC190BEF7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b="0" noProof="0" smtClean="0">
              <a:solidFill>
                <a:schemeClr val="tx1"/>
              </a:solidFill>
            </a:rPr>
            <a:t>Catalyst deactivation by H</a:t>
          </a:r>
          <a:r>
            <a:rPr lang="en-US" sz="2000" b="0" baseline="-25000" noProof="0" smtClean="0">
              <a:solidFill>
                <a:schemeClr val="tx1"/>
              </a:solidFill>
            </a:rPr>
            <a:t>2</a:t>
          </a:r>
          <a:r>
            <a:rPr lang="en-US" sz="2000" b="0" noProof="0" smtClean="0">
              <a:solidFill>
                <a:schemeClr val="tx1"/>
              </a:solidFill>
            </a:rPr>
            <a:t>S traces in biomethane</a:t>
          </a:r>
          <a:endParaRPr lang="en-US" sz="2000" noProof="0"/>
        </a:p>
      </dgm:t>
    </dgm:pt>
    <dgm:pt modelId="{FB72F313-5074-489A-AAA5-50A612F5B7FB}" type="parTrans" cxnId="{AF2D6546-2145-404A-9209-57C82AFF8CDC}">
      <dgm:prSet/>
      <dgm:spPr/>
      <dgm:t>
        <a:bodyPr/>
        <a:lstStyle/>
        <a:p>
          <a:endParaRPr lang="en-US" noProof="0"/>
        </a:p>
      </dgm:t>
    </dgm:pt>
    <dgm:pt modelId="{63234F95-C06F-4486-98F0-38EC663104FD}" type="sibTrans" cxnId="{AF2D6546-2145-404A-9209-57C82AFF8CDC}">
      <dgm:prSet/>
      <dgm:spPr/>
      <dgm:t>
        <a:bodyPr/>
        <a:lstStyle/>
        <a:p>
          <a:endParaRPr lang="en-US" noProof="0"/>
        </a:p>
      </dgm:t>
    </dgm:pt>
    <dgm:pt modelId="{0C8534F0-A6CA-4C24-A1C3-6AA70A8181A1}">
      <dgm:prSet phldrT="[Tekst]" custT="1"/>
      <dgm:spPr/>
      <dgm:t>
        <a:bodyPr/>
        <a:lstStyle/>
        <a:p>
          <a:pPr>
            <a:lnSpc>
              <a:spcPct val="90000"/>
            </a:lnSpc>
          </a:pPr>
          <a:r>
            <a:rPr lang="en-US" sz="2000" b="0" noProof="0" dirty="0" smtClean="0">
              <a:solidFill>
                <a:schemeClr val="tx1"/>
              </a:solidFill>
            </a:rPr>
            <a:t>A few papers only on H</a:t>
          </a:r>
          <a:r>
            <a:rPr lang="en-US" sz="2000" b="0" baseline="-25000" noProof="0" dirty="0" smtClean="0">
              <a:solidFill>
                <a:schemeClr val="tx1"/>
              </a:solidFill>
            </a:rPr>
            <a:t>2</a:t>
          </a:r>
          <a:r>
            <a:rPr lang="en-US" sz="2000" b="0" noProof="0" dirty="0" smtClean="0">
              <a:solidFill>
                <a:schemeClr val="tx1"/>
              </a:solidFill>
            </a:rPr>
            <a:t> production from real </a:t>
          </a:r>
          <a:r>
            <a:rPr lang="en-US" sz="2000" b="0" noProof="0" dirty="0" err="1" smtClean="0">
              <a:solidFill>
                <a:schemeClr val="tx1"/>
              </a:solidFill>
            </a:rPr>
            <a:t>biomethane</a:t>
          </a:r>
          <a:r>
            <a:rPr lang="en-US" sz="2000" b="0" noProof="0" dirty="0" smtClean="0">
              <a:solidFill>
                <a:schemeClr val="tx1"/>
              </a:solidFill>
            </a:rPr>
            <a:t> using plasma methods</a:t>
          </a:r>
          <a:endParaRPr lang="en-US" sz="2000" noProof="0" dirty="0"/>
        </a:p>
      </dgm:t>
    </dgm:pt>
    <dgm:pt modelId="{0AA9C993-E62B-4AAE-9BCB-16D2B3011D11}" type="parTrans" cxnId="{77A7A8D5-BEA2-4A76-ADF5-E16595DA71C4}">
      <dgm:prSet/>
      <dgm:spPr/>
      <dgm:t>
        <a:bodyPr/>
        <a:lstStyle/>
        <a:p>
          <a:endParaRPr lang="en-US" noProof="0"/>
        </a:p>
      </dgm:t>
    </dgm:pt>
    <dgm:pt modelId="{0C41DE28-9885-420E-9A55-199FE792EE9C}" type="sibTrans" cxnId="{77A7A8D5-BEA2-4A76-ADF5-E16595DA71C4}">
      <dgm:prSet/>
      <dgm:spPr/>
      <dgm:t>
        <a:bodyPr/>
        <a:lstStyle/>
        <a:p>
          <a:endParaRPr lang="en-US" noProof="0"/>
        </a:p>
      </dgm:t>
    </dgm:pt>
    <dgm:pt modelId="{079B246E-AB05-4FD2-A59F-08AAF3226716}" type="pres">
      <dgm:prSet presAssocID="{0F0CCBD0-2C3F-4D57-9D1F-38D6E258A6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1C63A1E-A43C-44CA-B8DB-7009649D3061}" type="pres">
      <dgm:prSet presAssocID="{21363E97-FAF6-4A09-9CA9-1A9857B824C0}" presName="parentText" presStyleLbl="node1" presStyleIdx="0" presStyleCnt="2" custScaleY="4230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5C06E5-4248-4F3B-B7DD-C66163214D12}" type="pres">
      <dgm:prSet presAssocID="{21363E97-FAF6-4A09-9CA9-1A9857B824C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801488-A517-4F9E-856E-FD301EC34B95}" type="pres">
      <dgm:prSet presAssocID="{3CD3DE7C-0F6D-44CF-861F-B675AD9C38B4}" presName="parentText" presStyleLbl="node1" presStyleIdx="1" presStyleCnt="2" custScaleY="4774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7E06EE-9C09-4F6D-8A5E-982F25B604D8}" type="pres">
      <dgm:prSet presAssocID="{3CD3DE7C-0F6D-44CF-861F-B675AD9C38B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31281A6-0B6B-4269-AD67-DC17A6888D2F}" type="presOf" srcId="{FE0C1B41-0574-440F-BB45-90BA922A15B4}" destId="{035C06E5-4248-4F3B-B7DD-C66163214D12}" srcOrd="0" destOrd="0" presId="urn:microsoft.com/office/officeart/2005/8/layout/vList2"/>
    <dgm:cxn modelId="{9C3CBA32-56C1-491C-B73C-CF75EC497491}" srcId="{21363E97-FAF6-4A09-9CA9-1A9857B824C0}" destId="{FE0C1B41-0574-440F-BB45-90BA922A15B4}" srcOrd="0" destOrd="0" parTransId="{BA6681A7-E6D1-475D-9D02-6F780BC69603}" sibTransId="{6A9A30ED-C8D3-4714-B92F-4AC078AF7A19}"/>
    <dgm:cxn modelId="{D9D682F5-25E1-43ED-A957-752DEBC9CC31}" type="presOf" srcId="{6CDE44F7-225F-407E-B52D-08ADA10438B7}" destId="{207E06EE-9C09-4F6D-8A5E-982F25B604D8}" srcOrd="0" destOrd="0" presId="urn:microsoft.com/office/officeart/2005/8/layout/vList2"/>
    <dgm:cxn modelId="{40556735-4467-43DF-968B-84A0B6441C30}" srcId="{21363E97-FAF6-4A09-9CA9-1A9857B824C0}" destId="{B097124A-DDB5-4D60-9FE3-FBFE09301E51}" srcOrd="1" destOrd="0" parTransId="{0B01F7CA-CEAB-47EB-879A-624A60527817}" sibTransId="{86A94393-1B3D-4AC1-8FFC-F57A41CA092E}"/>
    <dgm:cxn modelId="{DD4BD50E-BB23-45F7-9AF6-D6DB33E594CE}" type="presOf" srcId="{B097124A-DDB5-4D60-9FE3-FBFE09301E51}" destId="{035C06E5-4248-4F3B-B7DD-C66163214D12}" srcOrd="0" destOrd="1" presId="urn:microsoft.com/office/officeart/2005/8/layout/vList2"/>
    <dgm:cxn modelId="{77A7A8D5-BEA2-4A76-ADF5-E16595DA71C4}" srcId="{3CD3DE7C-0F6D-44CF-861F-B675AD9C38B4}" destId="{0C8534F0-A6CA-4C24-A1C3-6AA70A8181A1}" srcOrd="2" destOrd="0" parTransId="{0AA9C993-E62B-4AAE-9BCB-16D2B3011D11}" sibTransId="{0C41DE28-9885-420E-9A55-199FE792EE9C}"/>
    <dgm:cxn modelId="{AF2D6546-2145-404A-9209-57C82AFF8CDC}" srcId="{3CD3DE7C-0F6D-44CF-861F-B675AD9C38B4}" destId="{F059FECA-9EB8-424F-BBAE-665DC190BEF7}" srcOrd="1" destOrd="0" parTransId="{FB72F313-5074-489A-AAA5-50A612F5B7FB}" sibTransId="{63234F95-C06F-4486-98F0-38EC663104FD}"/>
    <dgm:cxn modelId="{E8188A97-5463-44F3-9F84-5BAD3580AEF6}" srcId="{3CD3DE7C-0F6D-44CF-861F-B675AD9C38B4}" destId="{6CDE44F7-225F-407E-B52D-08ADA10438B7}" srcOrd="0" destOrd="0" parTransId="{A1D16B7D-2037-45F3-969B-C6B13861A238}" sibTransId="{E1FAE8D9-A4EC-4B1C-8899-849581C447B7}"/>
    <dgm:cxn modelId="{55B1F25C-B72F-42F1-B4D1-F21E1716CD20}" type="presOf" srcId="{3CD3DE7C-0F6D-44CF-861F-B675AD9C38B4}" destId="{A3801488-A517-4F9E-856E-FD301EC34B95}" srcOrd="0" destOrd="0" presId="urn:microsoft.com/office/officeart/2005/8/layout/vList2"/>
    <dgm:cxn modelId="{2D975D0E-0B11-4005-8034-D41EA6B4BFC3}" type="presOf" srcId="{21363E97-FAF6-4A09-9CA9-1A9857B824C0}" destId="{11C63A1E-A43C-44CA-B8DB-7009649D3061}" srcOrd="0" destOrd="0" presId="urn:microsoft.com/office/officeart/2005/8/layout/vList2"/>
    <dgm:cxn modelId="{34083E22-EE70-477F-8B9D-14BF2AF0615C}" srcId="{0F0CCBD0-2C3F-4D57-9D1F-38D6E258A6F8}" destId="{21363E97-FAF6-4A09-9CA9-1A9857B824C0}" srcOrd="0" destOrd="0" parTransId="{586524F9-C308-40F1-ADBB-ECA2D3213FE8}" sibTransId="{B715BF71-0BAE-4141-8A37-06EE13391CC5}"/>
    <dgm:cxn modelId="{08F0E4B2-9FBA-4780-9B75-A1C1A6BC3518}" type="presOf" srcId="{F059FECA-9EB8-424F-BBAE-665DC190BEF7}" destId="{207E06EE-9C09-4F6D-8A5E-982F25B604D8}" srcOrd="0" destOrd="1" presId="urn:microsoft.com/office/officeart/2005/8/layout/vList2"/>
    <dgm:cxn modelId="{093C5931-DDA4-4A65-B13B-235FF870A0A8}" type="presOf" srcId="{0C8534F0-A6CA-4C24-A1C3-6AA70A8181A1}" destId="{207E06EE-9C09-4F6D-8A5E-982F25B604D8}" srcOrd="0" destOrd="2" presId="urn:microsoft.com/office/officeart/2005/8/layout/vList2"/>
    <dgm:cxn modelId="{244D27F1-5E29-41E1-8B10-1773C16F7150}" srcId="{0F0CCBD0-2C3F-4D57-9D1F-38D6E258A6F8}" destId="{3CD3DE7C-0F6D-44CF-861F-B675AD9C38B4}" srcOrd="1" destOrd="0" parTransId="{B19C160B-0D9A-4351-8A9F-7E2C8804B3DD}" sibTransId="{CF839DEA-A6C5-406C-B59A-34B533BBD847}"/>
    <dgm:cxn modelId="{C49323F8-E8EB-4FFB-A3BB-ADCC03A299FB}" type="presOf" srcId="{0F0CCBD0-2C3F-4D57-9D1F-38D6E258A6F8}" destId="{079B246E-AB05-4FD2-A59F-08AAF3226716}" srcOrd="0" destOrd="0" presId="urn:microsoft.com/office/officeart/2005/8/layout/vList2"/>
    <dgm:cxn modelId="{03779951-3B2F-49A0-8524-3898D8C91788}" type="presParOf" srcId="{079B246E-AB05-4FD2-A59F-08AAF3226716}" destId="{11C63A1E-A43C-44CA-B8DB-7009649D3061}" srcOrd="0" destOrd="0" presId="urn:microsoft.com/office/officeart/2005/8/layout/vList2"/>
    <dgm:cxn modelId="{99493B78-BBCC-41A8-9996-84C1B2A6A602}" type="presParOf" srcId="{079B246E-AB05-4FD2-A59F-08AAF3226716}" destId="{035C06E5-4248-4F3B-B7DD-C66163214D12}" srcOrd="1" destOrd="0" presId="urn:microsoft.com/office/officeart/2005/8/layout/vList2"/>
    <dgm:cxn modelId="{FD8341E2-6420-43C1-960E-B1CFFB3B99BB}" type="presParOf" srcId="{079B246E-AB05-4FD2-A59F-08AAF3226716}" destId="{A3801488-A517-4F9E-856E-FD301EC34B95}" srcOrd="2" destOrd="0" presId="urn:microsoft.com/office/officeart/2005/8/layout/vList2"/>
    <dgm:cxn modelId="{0DC70EA1-0B7C-47F8-A7B4-CE3AC06B51EE}" type="presParOf" srcId="{079B246E-AB05-4FD2-A59F-08AAF3226716}" destId="{207E06EE-9C09-4F6D-8A5E-982F25B604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B9D14B-6CC6-4A95-8C7D-195DA66D560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FCCC75E-CA20-4436-AE26-9537A172ECA8}">
      <dgm:prSet phldrT="[Tekst]" custT="1"/>
      <dgm:spPr/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AC sinusoid </a:t>
          </a:r>
          <a:r>
            <a:rPr lang="pl-PL" sz="2000" b="1" dirty="0" err="1" smtClean="0">
              <a:solidFill>
                <a:schemeClr val="tx1"/>
              </a:solidFill>
            </a:rPr>
            <a:t>voltage</a:t>
          </a:r>
          <a:endParaRPr lang="en-GB" sz="2000" b="1" dirty="0">
            <a:solidFill>
              <a:schemeClr val="tx1"/>
            </a:solidFill>
          </a:endParaRPr>
        </a:p>
      </dgm:t>
    </dgm:pt>
    <dgm:pt modelId="{EA00353D-14F7-45E9-8991-7EDF2E24DCAB}" type="parTrans" cxnId="{89259777-8CA4-4BD1-B005-C6A65D24B414}">
      <dgm:prSet/>
      <dgm:spPr/>
      <dgm:t>
        <a:bodyPr/>
        <a:lstStyle/>
        <a:p>
          <a:endParaRPr lang="en-GB"/>
        </a:p>
      </dgm:t>
    </dgm:pt>
    <dgm:pt modelId="{1F778881-01A6-4513-B991-516D5457CE08}" type="sibTrans" cxnId="{89259777-8CA4-4BD1-B005-C6A65D24B414}">
      <dgm:prSet/>
      <dgm:spPr/>
      <dgm:t>
        <a:bodyPr/>
        <a:lstStyle/>
        <a:p>
          <a:endParaRPr lang="en-GB"/>
        </a:p>
      </dgm:t>
    </dgm:pt>
    <dgm:pt modelId="{61C9A884-C123-4185-8281-B6597688772C}">
      <dgm:prSet phldrT="[Tekst]" custT="1"/>
      <dgm:spPr/>
      <dgm:t>
        <a:bodyPr/>
        <a:lstStyle/>
        <a:p>
          <a:r>
            <a:rPr lang="pl-PL" sz="1600" dirty="0" smtClean="0"/>
            <a:t>F</a:t>
          </a:r>
          <a:r>
            <a:rPr lang="en-US" sz="1600" dirty="0" smtClean="0"/>
            <a:t>unction generator Tektronix AFG3101</a:t>
          </a:r>
          <a:r>
            <a:rPr lang="pl-PL" sz="1600" dirty="0" smtClean="0"/>
            <a:t>,</a:t>
          </a:r>
          <a:endParaRPr lang="en-GB" sz="1600" dirty="0"/>
        </a:p>
      </dgm:t>
    </dgm:pt>
    <dgm:pt modelId="{4CB7006F-FD93-4F71-B81F-D6B0AEB7E3CA}" type="parTrans" cxnId="{90752FA2-BA8A-4F3B-9418-F4AD963441BB}">
      <dgm:prSet/>
      <dgm:spPr/>
      <dgm:t>
        <a:bodyPr/>
        <a:lstStyle/>
        <a:p>
          <a:endParaRPr lang="en-GB"/>
        </a:p>
      </dgm:t>
    </dgm:pt>
    <dgm:pt modelId="{523991BA-4168-48A7-8353-C981DA12B3F6}" type="sibTrans" cxnId="{90752FA2-BA8A-4F3B-9418-F4AD963441BB}">
      <dgm:prSet/>
      <dgm:spPr/>
      <dgm:t>
        <a:bodyPr/>
        <a:lstStyle/>
        <a:p>
          <a:endParaRPr lang="en-GB"/>
        </a:p>
      </dgm:t>
    </dgm:pt>
    <dgm:pt modelId="{3156CF74-594F-4C5F-8EC7-1F02D4419083}">
      <dgm:prSet phldrT="[Tekst]" custT="1"/>
      <dgm:spPr/>
      <dgm:t>
        <a:bodyPr/>
        <a:lstStyle/>
        <a:p>
          <a:r>
            <a:rPr lang="pl-PL" sz="1600" dirty="0" smtClean="0"/>
            <a:t>A</a:t>
          </a:r>
          <a:r>
            <a:rPr lang="en-US" sz="1600" dirty="0" err="1" smtClean="0"/>
            <a:t>mplifier</a:t>
          </a:r>
          <a:r>
            <a:rPr lang="en-US" sz="1600" dirty="0" smtClean="0"/>
            <a:t> TREK 40/15</a:t>
          </a:r>
          <a:r>
            <a:rPr lang="pl-PL" sz="1600" dirty="0" smtClean="0"/>
            <a:t>,</a:t>
          </a:r>
          <a:endParaRPr lang="en-GB" sz="1600" dirty="0"/>
        </a:p>
      </dgm:t>
    </dgm:pt>
    <dgm:pt modelId="{01E46B58-F38B-461C-AB31-6302CA629055}" type="parTrans" cxnId="{3BB9C960-DF89-4E80-9762-60A9E824B1D5}">
      <dgm:prSet/>
      <dgm:spPr/>
      <dgm:t>
        <a:bodyPr/>
        <a:lstStyle/>
        <a:p>
          <a:endParaRPr lang="en-GB"/>
        </a:p>
      </dgm:t>
    </dgm:pt>
    <dgm:pt modelId="{03737B17-4AA0-46B5-B920-D4044C536D8A}" type="sibTrans" cxnId="{3BB9C960-DF89-4E80-9762-60A9E824B1D5}">
      <dgm:prSet/>
      <dgm:spPr/>
      <dgm:t>
        <a:bodyPr/>
        <a:lstStyle/>
        <a:p>
          <a:endParaRPr lang="en-GB"/>
        </a:p>
      </dgm:t>
    </dgm:pt>
    <dgm:pt modelId="{67F920E0-BED9-4A30-81CD-44FC391FA2B7}">
      <dgm:prSet phldrT="[Teks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Nanosecond pulses</a:t>
          </a:r>
          <a:endParaRPr lang="en-GB" sz="2000" b="1" dirty="0">
            <a:solidFill>
              <a:schemeClr val="tx1"/>
            </a:solidFill>
          </a:endParaRPr>
        </a:p>
      </dgm:t>
    </dgm:pt>
    <dgm:pt modelId="{A04AACA6-A468-4AE3-BCFF-113CC4DBD995}" type="parTrans" cxnId="{3560F7D9-9A04-4D15-BE32-84FA88CEE4DB}">
      <dgm:prSet/>
      <dgm:spPr/>
      <dgm:t>
        <a:bodyPr/>
        <a:lstStyle/>
        <a:p>
          <a:endParaRPr lang="en-GB"/>
        </a:p>
      </dgm:t>
    </dgm:pt>
    <dgm:pt modelId="{598049C6-CCE1-49EB-B292-A8AE02F5AC3A}" type="sibTrans" cxnId="{3560F7D9-9A04-4D15-BE32-84FA88CEE4DB}">
      <dgm:prSet/>
      <dgm:spPr/>
      <dgm:t>
        <a:bodyPr/>
        <a:lstStyle/>
        <a:p>
          <a:endParaRPr lang="en-GB"/>
        </a:p>
      </dgm:t>
    </dgm:pt>
    <dgm:pt modelId="{0167EC2C-4B85-42D3-A68A-B19540F407B0}">
      <dgm:prSet phldrT="[Tekst]" custT="1"/>
      <dgm:spPr/>
      <dgm:t>
        <a:bodyPr/>
        <a:lstStyle/>
        <a:p>
          <a:r>
            <a:rPr lang="pl-PL" sz="1600" dirty="0" smtClean="0"/>
            <a:t>P</a:t>
          </a:r>
          <a:r>
            <a:rPr lang="en-US" sz="1600" dirty="0" err="1" smtClean="0"/>
            <a:t>ulse</a:t>
          </a:r>
          <a:r>
            <a:rPr lang="en-US" sz="1600" dirty="0" smtClean="0"/>
            <a:t> generator NPG-15/2000 by </a:t>
          </a:r>
          <a:r>
            <a:rPr lang="en-US" sz="1600" dirty="0" err="1" smtClean="0"/>
            <a:t>Megaimpulse</a:t>
          </a:r>
          <a:r>
            <a:rPr lang="en-US" sz="1600" dirty="0" smtClean="0"/>
            <a:t> Ltd.</a:t>
          </a:r>
          <a:r>
            <a:rPr lang="pl-PL" sz="1600" dirty="0" smtClean="0"/>
            <a:t>,</a:t>
          </a:r>
          <a:endParaRPr lang="en-GB" sz="1600" dirty="0"/>
        </a:p>
      </dgm:t>
    </dgm:pt>
    <dgm:pt modelId="{B08398E4-BE95-4DF2-AF13-45DC3ABD7DDE}" type="parTrans" cxnId="{122916B1-B961-4D1E-A7DB-D33DCA8BD667}">
      <dgm:prSet/>
      <dgm:spPr/>
      <dgm:t>
        <a:bodyPr/>
        <a:lstStyle/>
        <a:p>
          <a:endParaRPr lang="en-GB"/>
        </a:p>
      </dgm:t>
    </dgm:pt>
    <dgm:pt modelId="{5A900C56-A600-4356-BC58-0250F190EE57}" type="sibTrans" cxnId="{122916B1-B961-4D1E-A7DB-D33DCA8BD667}">
      <dgm:prSet/>
      <dgm:spPr/>
      <dgm:t>
        <a:bodyPr/>
        <a:lstStyle/>
        <a:p>
          <a:endParaRPr lang="en-GB"/>
        </a:p>
      </dgm:t>
    </dgm:pt>
    <dgm:pt modelId="{1BB829BC-F88B-4F02-8838-93885D2B1321}">
      <dgm:prSet phldrT="[Tekst]" custT="1"/>
      <dgm:spPr/>
      <dgm:t>
        <a:bodyPr/>
        <a:lstStyle/>
        <a:p>
          <a:r>
            <a:rPr lang="en-US" sz="1600" dirty="0" smtClean="0"/>
            <a:t>In this work</a:t>
          </a:r>
          <a:r>
            <a:rPr lang="pl-PL" sz="1600" dirty="0" smtClean="0"/>
            <a:t>:</a:t>
          </a:r>
          <a:r>
            <a:rPr lang="en-US" sz="1600" dirty="0" smtClean="0"/>
            <a:t> </a:t>
          </a:r>
          <a:r>
            <a:rPr lang="pl-PL" sz="1600" dirty="0" smtClean="0"/>
            <a:t>-</a:t>
          </a:r>
          <a:r>
            <a:rPr lang="en-US" sz="1600" dirty="0" smtClean="0"/>
            <a:t>29 kV</a:t>
          </a:r>
          <a:r>
            <a:rPr lang="pl-PL" sz="1600" dirty="0" smtClean="0"/>
            <a:t>,</a:t>
          </a:r>
          <a:r>
            <a:rPr lang="en-US" sz="1600" dirty="0" smtClean="0"/>
            <a:t> </a:t>
          </a:r>
          <a:r>
            <a:rPr lang="pl-PL" sz="1600" dirty="0" smtClean="0"/>
            <a:t> </a:t>
          </a:r>
          <a:r>
            <a:rPr lang="en-US" sz="1600" dirty="0" smtClean="0"/>
            <a:t>50 Hz</a:t>
          </a:r>
          <a:r>
            <a:rPr lang="pl-PL" sz="1600" dirty="0" smtClean="0"/>
            <a:t> </a:t>
          </a:r>
          <a:r>
            <a:rPr lang="en-US" sz="1600" dirty="0" smtClean="0"/>
            <a:t>–</a:t>
          </a:r>
          <a:r>
            <a:rPr lang="pl-PL" sz="1600" dirty="0" smtClean="0"/>
            <a:t> </a:t>
          </a:r>
          <a:r>
            <a:rPr lang="en-US" sz="1600" dirty="0" smtClean="0"/>
            <a:t>2.5 kHz</a:t>
          </a:r>
          <a:endParaRPr lang="en-GB" sz="1600" dirty="0"/>
        </a:p>
      </dgm:t>
    </dgm:pt>
    <dgm:pt modelId="{B76FE1A7-37D8-4089-B767-DD5456545A25}" type="parTrans" cxnId="{B97873A3-DD80-4708-B6A4-E9282E0E8919}">
      <dgm:prSet/>
      <dgm:spPr/>
      <dgm:t>
        <a:bodyPr/>
        <a:lstStyle/>
        <a:p>
          <a:endParaRPr lang="en-GB"/>
        </a:p>
      </dgm:t>
    </dgm:pt>
    <dgm:pt modelId="{B9D1E37B-735F-4C95-A377-6E32A7F38751}" type="sibTrans" cxnId="{B97873A3-DD80-4708-B6A4-E9282E0E8919}">
      <dgm:prSet/>
      <dgm:spPr/>
      <dgm:t>
        <a:bodyPr/>
        <a:lstStyle/>
        <a:p>
          <a:endParaRPr lang="en-GB"/>
        </a:p>
      </dgm:t>
    </dgm:pt>
    <dgm:pt modelId="{20CC369B-6AB1-406C-B05A-A26F4D222D9B}">
      <dgm:prSet phldrT="[Tekst]" custT="1"/>
      <dgm:spPr/>
      <dgm:t>
        <a:bodyPr/>
        <a:lstStyle/>
        <a:p>
          <a:r>
            <a:rPr lang="pl-PL" sz="1600" smtClean="0"/>
            <a:t>F</a:t>
          </a:r>
          <a:r>
            <a:rPr lang="en-US" sz="1600" smtClean="0"/>
            <a:t>requency up to 2 kHz</a:t>
          </a:r>
          <a:endParaRPr lang="en-GB" sz="1600" dirty="0"/>
        </a:p>
      </dgm:t>
    </dgm:pt>
    <dgm:pt modelId="{D9BC2B55-A1D6-48F8-B458-3670FABF7EA4}" type="parTrans" cxnId="{A47BC2AD-5ED2-4B26-A6E1-62BB5658A9E9}">
      <dgm:prSet/>
      <dgm:spPr/>
      <dgm:t>
        <a:bodyPr/>
        <a:lstStyle/>
        <a:p>
          <a:endParaRPr lang="en-GB"/>
        </a:p>
      </dgm:t>
    </dgm:pt>
    <dgm:pt modelId="{610875FC-2A53-469C-B27C-9F47DF6811C1}" type="sibTrans" cxnId="{A47BC2AD-5ED2-4B26-A6E1-62BB5658A9E9}">
      <dgm:prSet/>
      <dgm:spPr/>
      <dgm:t>
        <a:bodyPr/>
        <a:lstStyle/>
        <a:p>
          <a:endParaRPr lang="en-GB"/>
        </a:p>
      </dgm:t>
    </dgm:pt>
    <dgm:pt modelId="{DCF5E460-DD0B-4375-B2AD-04982372F1B0}">
      <dgm:prSet phldrT="[Tekst]" custT="1"/>
      <dgm:spPr/>
      <dgm:t>
        <a:bodyPr/>
        <a:lstStyle/>
        <a:p>
          <a:r>
            <a:rPr lang="en-US" sz="1600" smtClean="0"/>
            <a:t>In this work up to 35 kV</a:t>
          </a:r>
          <a:r>
            <a:rPr lang="en-US" sz="1600" baseline="-25000" smtClean="0"/>
            <a:t>p-p</a:t>
          </a:r>
          <a:endParaRPr lang="en-GB" sz="1600" dirty="0"/>
        </a:p>
      </dgm:t>
    </dgm:pt>
    <dgm:pt modelId="{B47014ED-B490-42D5-AD3B-4A8415A8D5F1}" type="parTrans" cxnId="{F3AEC490-6C2F-4F1D-9B9A-753C912A3585}">
      <dgm:prSet/>
      <dgm:spPr/>
      <dgm:t>
        <a:bodyPr/>
        <a:lstStyle/>
        <a:p>
          <a:endParaRPr lang="en-GB"/>
        </a:p>
      </dgm:t>
    </dgm:pt>
    <dgm:pt modelId="{8E0C54A2-DCD7-4D8B-BD15-9C87EC55DA07}" type="sibTrans" cxnId="{F3AEC490-6C2F-4F1D-9B9A-753C912A3585}">
      <dgm:prSet/>
      <dgm:spPr/>
      <dgm:t>
        <a:bodyPr/>
        <a:lstStyle/>
        <a:p>
          <a:endParaRPr lang="en-GB"/>
        </a:p>
      </dgm:t>
    </dgm:pt>
    <dgm:pt modelId="{57DD72B3-7238-4F59-A2F1-EA0DF0D08212}" type="pres">
      <dgm:prSet presAssocID="{26B9D14B-6CC6-4A95-8C7D-195DA66D56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B7AB47-121E-4B5E-9E6A-0CE1A1A71F8B}" type="pres">
      <dgm:prSet presAssocID="{CFCCC75E-CA20-4436-AE26-9537A172ECA8}" presName="composite" presStyleCnt="0"/>
      <dgm:spPr/>
    </dgm:pt>
    <dgm:pt modelId="{7761A6CC-5602-4DED-819F-AD32CDEF5A5E}" type="pres">
      <dgm:prSet presAssocID="{CFCCC75E-CA20-4436-AE26-9537A172ECA8}" presName="parTx" presStyleLbl="alignNode1" presStyleIdx="0" presStyleCnt="2" custScaleY="849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B71C76-2FAA-42A8-A0BF-A0295B46867B}" type="pres">
      <dgm:prSet presAssocID="{CFCCC75E-CA20-4436-AE26-9537A172ECA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E46850-24E6-4484-9695-00147D590765}" type="pres">
      <dgm:prSet presAssocID="{1F778881-01A6-4513-B991-516D5457CE08}" presName="space" presStyleCnt="0"/>
      <dgm:spPr/>
    </dgm:pt>
    <dgm:pt modelId="{9BF1DDBB-FE00-4A90-B80A-9243C2129BFC}" type="pres">
      <dgm:prSet presAssocID="{67F920E0-BED9-4A30-81CD-44FC391FA2B7}" presName="composite" presStyleCnt="0"/>
      <dgm:spPr/>
    </dgm:pt>
    <dgm:pt modelId="{4BC1DD29-6E8C-4881-84D2-CC5C63C2E8D5}" type="pres">
      <dgm:prSet presAssocID="{67F920E0-BED9-4A30-81CD-44FC391FA2B7}" presName="parTx" presStyleLbl="alignNode1" presStyleIdx="1" presStyleCnt="2" custScaleY="1056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5499E6-80CA-4C55-A25E-BCC06BC0E686}" type="pres">
      <dgm:prSet presAssocID="{67F920E0-BED9-4A30-81CD-44FC391FA2B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752FA2-BA8A-4F3B-9418-F4AD963441BB}" srcId="{CFCCC75E-CA20-4436-AE26-9537A172ECA8}" destId="{61C9A884-C123-4185-8281-B6597688772C}" srcOrd="0" destOrd="0" parTransId="{4CB7006F-FD93-4F71-B81F-D6B0AEB7E3CA}" sibTransId="{523991BA-4168-48A7-8353-C981DA12B3F6}"/>
    <dgm:cxn modelId="{A3B98657-052E-4C0B-B77F-E4B6FDBB0FB1}" type="presOf" srcId="{61C9A884-C123-4185-8281-B6597688772C}" destId="{EEB71C76-2FAA-42A8-A0BF-A0295B46867B}" srcOrd="0" destOrd="0" presId="urn:microsoft.com/office/officeart/2005/8/layout/hList1"/>
    <dgm:cxn modelId="{3BB9C960-DF89-4E80-9762-60A9E824B1D5}" srcId="{CFCCC75E-CA20-4436-AE26-9537A172ECA8}" destId="{3156CF74-594F-4C5F-8EC7-1F02D4419083}" srcOrd="1" destOrd="0" parTransId="{01E46B58-F38B-461C-AB31-6302CA629055}" sibTransId="{03737B17-4AA0-46B5-B920-D4044C536D8A}"/>
    <dgm:cxn modelId="{7C8065D5-39B1-4F6A-B617-6036F5B66F02}" type="presOf" srcId="{3156CF74-594F-4C5F-8EC7-1F02D4419083}" destId="{EEB71C76-2FAA-42A8-A0BF-A0295B46867B}" srcOrd="0" destOrd="1" presId="urn:microsoft.com/office/officeart/2005/8/layout/hList1"/>
    <dgm:cxn modelId="{F3AEC490-6C2F-4F1D-9B9A-753C912A3585}" srcId="{CFCCC75E-CA20-4436-AE26-9537A172ECA8}" destId="{DCF5E460-DD0B-4375-B2AD-04982372F1B0}" srcOrd="3" destOrd="0" parTransId="{B47014ED-B490-42D5-AD3B-4A8415A8D5F1}" sibTransId="{8E0C54A2-DCD7-4D8B-BD15-9C87EC55DA07}"/>
    <dgm:cxn modelId="{89259777-8CA4-4BD1-B005-C6A65D24B414}" srcId="{26B9D14B-6CC6-4A95-8C7D-195DA66D560C}" destId="{CFCCC75E-CA20-4436-AE26-9537A172ECA8}" srcOrd="0" destOrd="0" parTransId="{EA00353D-14F7-45E9-8991-7EDF2E24DCAB}" sibTransId="{1F778881-01A6-4513-B991-516D5457CE08}"/>
    <dgm:cxn modelId="{B97873A3-DD80-4708-B6A4-E9282E0E8919}" srcId="{67F920E0-BED9-4A30-81CD-44FC391FA2B7}" destId="{1BB829BC-F88B-4F02-8838-93885D2B1321}" srcOrd="1" destOrd="0" parTransId="{B76FE1A7-37D8-4089-B767-DD5456545A25}" sibTransId="{B9D1E37B-735F-4C95-A377-6E32A7F38751}"/>
    <dgm:cxn modelId="{BC2B5931-3940-4D13-8A91-0B920D76AC92}" type="presOf" srcId="{DCF5E460-DD0B-4375-B2AD-04982372F1B0}" destId="{EEB71C76-2FAA-42A8-A0BF-A0295B46867B}" srcOrd="0" destOrd="3" presId="urn:microsoft.com/office/officeart/2005/8/layout/hList1"/>
    <dgm:cxn modelId="{3560F7D9-9A04-4D15-BE32-84FA88CEE4DB}" srcId="{26B9D14B-6CC6-4A95-8C7D-195DA66D560C}" destId="{67F920E0-BED9-4A30-81CD-44FC391FA2B7}" srcOrd="1" destOrd="0" parTransId="{A04AACA6-A468-4AE3-BCFF-113CC4DBD995}" sibTransId="{598049C6-CCE1-49EB-B292-A8AE02F5AC3A}"/>
    <dgm:cxn modelId="{789FCC6E-E043-441C-A981-A9494E5215F1}" type="presOf" srcId="{CFCCC75E-CA20-4436-AE26-9537A172ECA8}" destId="{7761A6CC-5602-4DED-819F-AD32CDEF5A5E}" srcOrd="0" destOrd="0" presId="urn:microsoft.com/office/officeart/2005/8/layout/hList1"/>
    <dgm:cxn modelId="{A47BC2AD-5ED2-4B26-A6E1-62BB5658A9E9}" srcId="{CFCCC75E-CA20-4436-AE26-9537A172ECA8}" destId="{20CC369B-6AB1-406C-B05A-A26F4D222D9B}" srcOrd="2" destOrd="0" parTransId="{D9BC2B55-A1D6-48F8-B458-3670FABF7EA4}" sibTransId="{610875FC-2A53-469C-B27C-9F47DF6811C1}"/>
    <dgm:cxn modelId="{935EDD92-30D6-4278-89E4-4C34129C0F0F}" type="presOf" srcId="{67F920E0-BED9-4A30-81CD-44FC391FA2B7}" destId="{4BC1DD29-6E8C-4881-84D2-CC5C63C2E8D5}" srcOrd="0" destOrd="0" presId="urn:microsoft.com/office/officeart/2005/8/layout/hList1"/>
    <dgm:cxn modelId="{0A418391-6169-433E-96F4-3333B81396C8}" type="presOf" srcId="{1BB829BC-F88B-4F02-8838-93885D2B1321}" destId="{D85499E6-80CA-4C55-A25E-BCC06BC0E686}" srcOrd="0" destOrd="1" presId="urn:microsoft.com/office/officeart/2005/8/layout/hList1"/>
    <dgm:cxn modelId="{D4AFAE24-E7C1-4C60-A73A-E9E9D8582E7A}" type="presOf" srcId="{26B9D14B-6CC6-4A95-8C7D-195DA66D560C}" destId="{57DD72B3-7238-4F59-A2F1-EA0DF0D08212}" srcOrd="0" destOrd="0" presId="urn:microsoft.com/office/officeart/2005/8/layout/hList1"/>
    <dgm:cxn modelId="{A9B9C09D-13A8-4FBF-93D1-193CC48587FE}" type="presOf" srcId="{0167EC2C-4B85-42D3-A68A-B19540F407B0}" destId="{D85499E6-80CA-4C55-A25E-BCC06BC0E686}" srcOrd="0" destOrd="0" presId="urn:microsoft.com/office/officeart/2005/8/layout/hList1"/>
    <dgm:cxn modelId="{805B22F0-945C-424D-ABBA-2C936AE96C1E}" type="presOf" srcId="{20CC369B-6AB1-406C-B05A-A26F4D222D9B}" destId="{EEB71C76-2FAA-42A8-A0BF-A0295B46867B}" srcOrd="0" destOrd="2" presId="urn:microsoft.com/office/officeart/2005/8/layout/hList1"/>
    <dgm:cxn modelId="{122916B1-B961-4D1E-A7DB-D33DCA8BD667}" srcId="{67F920E0-BED9-4A30-81CD-44FC391FA2B7}" destId="{0167EC2C-4B85-42D3-A68A-B19540F407B0}" srcOrd="0" destOrd="0" parTransId="{B08398E4-BE95-4DF2-AF13-45DC3ABD7DDE}" sibTransId="{5A900C56-A600-4356-BC58-0250F190EE57}"/>
    <dgm:cxn modelId="{A492659F-B484-4477-A79A-6FBFC1528BFC}" type="presParOf" srcId="{57DD72B3-7238-4F59-A2F1-EA0DF0D08212}" destId="{1AB7AB47-121E-4B5E-9E6A-0CE1A1A71F8B}" srcOrd="0" destOrd="0" presId="urn:microsoft.com/office/officeart/2005/8/layout/hList1"/>
    <dgm:cxn modelId="{931F88C3-08BA-4FDA-9F4D-DC924B06B90C}" type="presParOf" srcId="{1AB7AB47-121E-4B5E-9E6A-0CE1A1A71F8B}" destId="{7761A6CC-5602-4DED-819F-AD32CDEF5A5E}" srcOrd="0" destOrd="0" presId="urn:microsoft.com/office/officeart/2005/8/layout/hList1"/>
    <dgm:cxn modelId="{62BFE3AF-43B0-41C1-8840-73023200FA26}" type="presParOf" srcId="{1AB7AB47-121E-4B5E-9E6A-0CE1A1A71F8B}" destId="{EEB71C76-2FAA-42A8-A0BF-A0295B46867B}" srcOrd="1" destOrd="0" presId="urn:microsoft.com/office/officeart/2005/8/layout/hList1"/>
    <dgm:cxn modelId="{19C3437D-03DA-45DF-9ED5-7BFA0FA83726}" type="presParOf" srcId="{57DD72B3-7238-4F59-A2F1-EA0DF0D08212}" destId="{38E46850-24E6-4484-9695-00147D590765}" srcOrd="1" destOrd="0" presId="urn:microsoft.com/office/officeart/2005/8/layout/hList1"/>
    <dgm:cxn modelId="{AADD11D7-12E3-44BB-9783-0F8602889E7A}" type="presParOf" srcId="{57DD72B3-7238-4F59-A2F1-EA0DF0D08212}" destId="{9BF1DDBB-FE00-4A90-B80A-9243C2129BFC}" srcOrd="2" destOrd="0" presId="urn:microsoft.com/office/officeart/2005/8/layout/hList1"/>
    <dgm:cxn modelId="{69FE229F-387A-4128-B26B-5271C9E506FE}" type="presParOf" srcId="{9BF1DDBB-FE00-4A90-B80A-9243C2129BFC}" destId="{4BC1DD29-6E8C-4881-84D2-CC5C63C2E8D5}" srcOrd="0" destOrd="0" presId="urn:microsoft.com/office/officeart/2005/8/layout/hList1"/>
    <dgm:cxn modelId="{56CEF290-9C3F-4E3A-8054-F1781A3ECD22}" type="presParOf" srcId="{9BF1DDBB-FE00-4A90-B80A-9243C2129BFC}" destId="{D85499E6-80CA-4C55-A25E-BCC06BC0E6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C63A1E-A43C-44CA-B8DB-7009649D3061}">
      <dsp:nvSpPr>
        <dsp:cNvPr id="0" name=""/>
        <dsp:cNvSpPr/>
      </dsp:nvSpPr>
      <dsp:spPr>
        <a:xfrm>
          <a:off x="0" y="151192"/>
          <a:ext cx="7721600" cy="50683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noProof="0" smtClean="0">
              <a:solidFill>
                <a:schemeClr val="tx1"/>
              </a:solidFill>
            </a:rPr>
            <a:t>The aim</a:t>
          </a:r>
          <a:endParaRPr lang="en-US" sz="2400" b="1" kern="1200" noProof="0">
            <a:solidFill>
              <a:schemeClr val="tx1"/>
            </a:solidFill>
          </a:endParaRPr>
        </a:p>
      </dsp:txBody>
      <dsp:txXfrm>
        <a:off x="0" y="151192"/>
        <a:ext cx="7721600" cy="506835"/>
      </dsp:txXfrm>
    </dsp:sp>
    <dsp:sp modelId="{035C06E5-4248-4F3B-B7DD-C66163214D12}">
      <dsp:nvSpPr>
        <dsp:cNvPr id="0" name=""/>
        <dsp:cNvSpPr/>
      </dsp:nvSpPr>
      <dsp:spPr>
        <a:xfrm>
          <a:off x="0" y="658028"/>
          <a:ext cx="7721600" cy="1258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1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kern="1200" noProof="0" dirty="0" smtClean="0">
              <a:solidFill>
                <a:schemeClr val="tx1"/>
              </a:solidFill>
            </a:rPr>
            <a:t>Efficient </a:t>
          </a:r>
          <a:r>
            <a:rPr lang="pl-PL" sz="2000" b="0" kern="1200" noProof="0" dirty="0" smtClean="0">
              <a:solidFill>
                <a:schemeClr val="tx1"/>
              </a:solidFill>
            </a:rPr>
            <a:t>p</a:t>
          </a:r>
          <a:r>
            <a:rPr lang="en-US" sz="2000" b="0" kern="1200" noProof="0" dirty="0" err="1" smtClean="0">
              <a:solidFill>
                <a:schemeClr val="tx1"/>
              </a:solidFill>
            </a:rPr>
            <a:t>roduction</a:t>
          </a:r>
          <a:r>
            <a:rPr lang="en-US" sz="2000" b="0" kern="1200" noProof="0" dirty="0" smtClean="0">
              <a:solidFill>
                <a:schemeClr val="tx1"/>
              </a:solidFill>
            </a:rPr>
            <a:t> of hydrogen from </a:t>
          </a:r>
          <a:r>
            <a:rPr lang="en-US" sz="2000" b="0" kern="1200" noProof="0" dirty="0" err="1" smtClean="0">
              <a:solidFill>
                <a:schemeClr val="tx1"/>
              </a:solidFill>
            </a:rPr>
            <a:t>biomethane</a:t>
          </a:r>
          <a:endParaRPr lang="en-US" sz="2000" kern="1200" noProof="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kern="1200" noProof="0" dirty="0" smtClean="0">
              <a:solidFill>
                <a:schemeClr val="tx1"/>
              </a:solidFill>
            </a:rPr>
            <a:t>Is there any influence of the supply parameters on hydrogen production efficiency?</a:t>
          </a:r>
          <a:endParaRPr lang="en-US" sz="2000" kern="1200" noProof="0" dirty="0"/>
        </a:p>
      </dsp:txBody>
      <dsp:txXfrm>
        <a:off x="0" y="658028"/>
        <a:ext cx="7721600" cy="1258560"/>
      </dsp:txXfrm>
    </dsp:sp>
    <dsp:sp modelId="{A3801488-A517-4F9E-856E-FD301EC34B95}">
      <dsp:nvSpPr>
        <dsp:cNvPr id="0" name=""/>
        <dsp:cNvSpPr/>
      </dsp:nvSpPr>
      <dsp:spPr>
        <a:xfrm>
          <a:off x="0" y="1916588"/>
          <a:ext cx="7721600" cy="57205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noProof="0" smtClean="0">
              <a:solidFill>
                <a:schemeClr val="tx1"/>
              </a:solidFill>
            </a:rPr>
            <a:t>Motivation</a:t>
          </a:r>
          <a:endParaRPr lang="en-US" sz="3000" b="1" kern="1200" noProof="0">
            <a:solidFill>
              <a:schemeClr val="tx1"/>
            </a:solidFill>
          </a:endParaRPr>
        </a:p>
      </dsp:txBody>
      <dsp:txXfrm>
        <a:off x="0" y="1916588"/>
        <a:ext cx="7721600" cy="572059"/>
      </dsp:txXfrm>
    </dsp:sp>
    <dsp:sp modelId="{207E06EE-9C09-4F6D-8A5E-982F25B604D8}">
      <dsp:nvSpPr>
        <dsp:cNvPr id="0" name=""/>
        <dsp:cNvSpPr/>
      </dsp:nvSpPr>
      <dsp:spPr>
        <a:xfrm>
          <a:off x="0" y="2488647"/>
          <a:ext cx="7721600" cy="1424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1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kern="1200" noProof="0" smtClean="0">
              <a:solidFill>
                <a:schemeClr val="tx1"/>
              </a:solidFill>
            </a:rPr>
            <a:t>The growing interest in using biofuels</a:t>
          </a:r>
          <a:endParaRPr lang="en-US" sz="2000" kern="1200" noProof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kern="1200" noProof="0" smtClean="0">
              <a:solidFill>
                <a:schemeClr val="tx1"/>
              </a:solidFill>
            </a:rPr>
            <a:t>Catalyst deactivation by H</a:t>
          </a:r>
          <a:r>
            <a:rPr lang="en-US" sz="2000" b="0" kern="1200" baseline="-25000" noProof="0" smtClean="0">
              <a:solidFill>
                <a:schemeClr val="tx1"/>
              </a:solidFill>
            </a:rPr>
            <a:t>2</a:t>
          </a:r>
          <a:r>
            <a:rPr lang="en-US" sz="2000" b="0" kern="1200" noProof="0" smtClean="0">
              <a:solidFill>
                <a:schemeClr val="tx1"/>
              </a:solidFill>
            </a:rPr>
            <a:t>S traces in biomethane</a:t>
          </a:r>
          <a:endParaRPr lang="en-US" sz="2000" kern="1200" noProof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kern="1200" noProof="0" dirty="0" smtClean="0">
              <a:solidFill>
                <a:schemeClr val="tx1"/>
              </a:solidFill>
            </a:rPr>
            <a:t>A few papers only on H</a:t>
          </a:r>
          <a:r>
            <a:rPr lang="en-US" sz="2000" b="0" kern="1200" baseline="-25000" noProof="0" dirty="0" smtClean="0">
              <a:solidFill>
                <a:schemeClr val="tx1"/>
              </a:solidFill>
            </a:rPr>
            <a:t>2</a:t>
          </a:r>
          <a:r>
            <a:rPr lang="en-US" sz="2000" b="0" kern="1200" noProof="0" dirty="0" smtClean="0">
              <a:solidFill>
                <a:schemeClr val="tx1"/>
              </a:solidFill>
            </a:rPr>
            <a:t> production from real </a:t>
          </a:r>
          <a:r>
            <a:rPr lang="en-US" sz="2000" b="0" kern="1200" noProof="0" dirty="0" err="1" smtClean="0">
              <a:solidFill>
                <a:schemeClr val="tx1"/>
              </a:solidFill>
            </a:rPr>
            <a:t>biomethane</a:t>
          </a:r>
          <a:r>
            <a:rPr lang="en-US" sz="2000" b="0" kern="1200" noProof="0" dirty="0" smtClean="0">
              <a:solidFill>
                <a:schemeClr val="tx1"/>
              </a:solidFill>
            </a:rPr>
            <a:t> using plasma methods</a:t>
          </a:r>
          <a:endParaRPr lang="en-US" sz="2000" kern="1200" noProof="0" dirty="0"/>
        </a:p>
      </dsp:txBody>
      <dsp:txXfrm>
        <a:off x="0" y="2488647"/>
        <a:ext cx="7721600" cy="14241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61A6CC-5602-4DED-819F-AD32CDEF5A5E}">
      <dsp:nvSpPr>
        <dsp:cNvPr id="0" name=""/>
        <dsp:cNvSpPr/>
      </dsp:nvSpPr>
      <dsp:spPr>
        <a:xfrm>
          <a:off x="4494" y="69224"/>
          <a:ext cx="3995961" cy="221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AC sinusoid </a:t>
          </a:r>
          <a:r>
            <a:rPr lang="pl-PL" sz="2000" b="1" kern="1200" dirty="0" err="1" smtClean="0">
              <a:solidFill>
                <a:schemeClr val="tx1"/>
              </a:solidFill>
            </a:rPr>
            <a:t>voltage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4494" y="69224"/>
        <a:ext cx="3995961" cy="221560"/>
      </dsp:txXfrm>
    </dsp:sp>
    <dsp:sp modelId="{EEB71C76-2FAA-42A8-A0BF-A0295B46867B}">
      <dsp:nvSpPr>
        <dsp:cNvPr id="0" name=""/>
        <dsp:cNvSpPr/>
      </dsp:nvSpPr>
      <dsp:spPr>
        <a:xfrm>
          <a:off x="4494" y="310475"/>
          <a:ext cx="3995961" cy="1207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F</a:t>
          </a:r>
          <a:r>
            <a:rPr lang="en-US" sz="1600" kern="1200" dirty="0" smtClean="0"/>
            <a:t>unction generator Tektronix AFG3101</a:t>
          </a:r>
          <a:r>
            <a:rPr lang="pl-PL" sz="1600" kern="1200" dirty="0" smtClean="0"/>
            <a:t>,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A</a:t>
          </a:r>
          <a:r>
            <a:rPr lang="en-US" sz="1600" kern="1200" dirty="0" err="1" smtClean="0"/>
            <a:t>mplifier</a:t>
          </a:r>
          <a:r>
            <a:rPr lang="en-US" sz="1600" kern="1200" dirty="0" smtClean="0"/>
            <a:t> TREK 40/15</a:t>
          </a:r>
          <a:r>
            <a:rPr lang="pl-PL" sz="1600" kern="1200" dirty="0" smtClean="0"/>
            <a:t>,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smtClean="0"/>
            <a:t>F</a:t>
          </a:r>
          <a:r>
            <a:rPr lang="en-US" sz="1600" kern="1200" smtClean="0"/>
            <a:t>requency up to 2 kHz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In this work up to 35 kV</a:t>
          </a:r>
          <a:r>
            <a:rPr lang="en-US" sz="1600" kern="1200" baseline="-25000" smtClean="0"/>
            <a:t>p-p</a:t>
          </a:r>
          <a:endParaRPr lang="en-GB" sz="1600" kern="1200" dirty="0"/>
        </a:p>
      </dsp:txBody>
      <dsp:txXfrm>
        <a:off x="4494" y="310475"/>
        <a:ext cx="3995961" cy="1207799"/>
      </dsp:txXfrm>
    </dsp:sp>
    <dsp:sp modelId="{4BC1DD29-6E8C-4881-84D2-CC5C63C2E8D5}">
      <dsp:nvSpPr>
        <dsp:cNvPr id="0" name=""/>
        <dsp:cNvSpPr/>
      </dsp:nvSpPr>
      <dsp:spPr>
        <a:xfrm>
          <a:off x="4559344" y="48160"/>
          <a:ext cx="3995961" cy="291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Nanosecond pulses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4559344" y="48160"/>
        <a:ext cx="3995961" cy="291134"/>
      </dsp:txXfrm>
    </dsp:sp>
    <dsp:sp modelId="{D85499E6-80CA-4C55-A25E-BCC06BC0E686}">
      <dsp:nvSpPr>
        <dsp:cNvPr id="0" name=""/>
        <dsp:cNvSpPr/>
      </dsp:nvSpPr>
      <dsp:spPr>
        <a:xfrm>
          <a:off x="4559344" y="331539"/>
          <a:ext cx="3995961" cy="1207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P</a:t>
          </a:r>
          <a:r>
            <a:rPr lang="en-US" sz="1600" kern="1200" dirty="0" err="1" smtClean="0"/>
            <a:t>ulse</a:t>
          </a:r>
          <a:r>
            <a:rPr lang="en-US" sz="1600" kern="1200" dirty="0" smtClean="0"/>
            <a:t> generator NPG-15/2000 by </a:t>
          </a:r>
          <a:r>
            <a:rPr lang="en-US" sz="1600" kern="1200" dirty="0" err="1" smtClean="0"/>
            <a:t>Megaimpulse</a:t>
          </a:r>
          <a:r>
            <a:rPr lang="en-US" sz="1600" kern="1200" dirty="0" smtClean="0"/>
            <a:t> Ltd.</a:t>
          </a:r>
          <a:r>
            <a:rPr lang="pl-PL" sz="1600" kern="1200" dirty="0" smtClean="0"/>
            <a:t>,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 this work</a:t>
          </a:r>
          <a:r>
            <a:rPr lang="pl-PL" sz="1600" kern="1200" dirty="0" smtClean="0"/>
            <a:t>:</a:t>
          </a:r>
          <a:r>
            <a:rPr lang="en-US" sz="1600" kern="1200" dirty="0" smtClean="0"/>
            <a:t> </a:t>
          </a:r>
          <a:r>
            <a:rPr lang="pl-PL" sz="1600" kern="1200" dirty="0" smtClean="0"/>
            <a:t>-</a:t>
          </a:r>
          <a:r>
            <a:rPr lang="en-US" sz="1600" kern="1200" dirty="0" smtClean="0"/>
            <a:t>29 kV</a:t>
          </a:r>
          <a:r>
            <a:rPr lang="pl-PL" sz="1600" kern="1200" dirty="0" smtClean="0"/>
            <a:t>,</a:t>
          </a:r>
          <a:r>
            <a:rPr lang="en-US" sz="1600" kern="1200" dirty="0" smtClean="0"/>
            <a:t> </a:t>
          </a:r>
          <a:r>
            <a:rPr lang="pl-PL" sz="1600" kern="1200" dirty="0" smtClean="0"/>
            <a:t> </a:t>
          </a:r>
          <a:r>
            <a:rPr lang="en-US" sz="1600" kern="1200" dirty="0" smtClean="0"/>
            <a:t>50 Hz</a:t>
          </a:r>
          <a:r>
            <a:rPr lang="pl-PL" sz="1600" kern="1200" dirty="0" smtClean="0"/>
            <a:t> </a:t>
          </a:r>
          <a:r>
            <a:rPr lang="en-US" sz="1600" kern="1200" dirty="0" smtClean="0"/>
            <a:t>–</a:t>
          </a:r>
          <a:r>
            <a:rPr lang="pl-PL" sz="1600" kern="1200" dirty="0" smtClean="0"/>
            <a:t> </a:t>
          </a:r>
          <a:r>
            <a:rPr lang="en-US" sz="1600" kern="1200" dirty="0" smtClean="0"/>
            <a:t>2.5 kHz</a:t>
          </a:r>
          <a:endParaRPr lang="en-GB" sz="1600" kern="1200" dirty="0"/>
        </a:p>
      </dsp:txBody>
      <dsp:txXfrm>
        <a:off x="4559344" y="331539"/>
        <a:ext cx="3995961" cy="1207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19464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5650" cy="34226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b="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B2BED3A-0D8F-4DA0-8621-656D86BA97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AB446-4FBC-4E46-8F32-539BE130B41B}" type="slidenum">
              <a:rPr lang="pl-PL" smtClean="0">
                <a:ea typeface="Lucida Sans Unicode" pitchFamily="34" charset="0"/>
              </a:rPr>
              <a:pPr/>
              <a:t>1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56D995-E4B8-42E2-AE88-FE4216EF8B88}" type="slidenum">
              <a:rPr lang="pl-PL" smtClean="0">
                <a:ea typeface="Lucida Sans Unicode" pitchFamily="34" charset="0"/>
              </a:rPr>
              <a:pPr/>
              <a:t>12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solidFill>
            <a:srgbClr val="FFFFFF"/>
          </a:solidFill>
          <a:ln/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4630F9-45DB-4D96-AFF6-F58299A1A94B}" type="slidenum">
              <a:rPr lang="pl-PL" smtClean="0">
                <a:ea typeface="Lucida Sans Unicode" pitchFamily="34" charset="0"/>
              </a:rPr>
              <a:pPr/>
              <a:t>4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4630F9-45DB-4D96-AFF6-F58299A1A94B}" type="slidenum">
              <a:rPr lang="pl-PL" smtClean="0">
                <a:ea typeface="Lucida Sans Unicode" pitchFamily="34" charset="0"/>
              </a:rPr>
              <a:pPr/>
              <a:t>5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4630F9-45DB-4D96-AFF6-F58299A1A94B}" type="slidenum">
              <a:rPr lang="pl-PL" smtClean="0">
                <a:ea typeface="Lucida Sans Unicode" pitchFamily="34" charset="0"/>
              </a:rPr>
              <a:pPr/>
              <a:t>6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4630F9-45DB-4D96-AFF6-F58299A1A94B}" type="slidenum">
              <a:rPr lang="pl-PL" smtClean="0">
                <a:ea typeface="Lucida Sans Unicode" pitchFamily="34" charset="0"/>
              </a:rPr>
              <a:pPr/>
              <a:t>7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4630F9-45DB-4D96-AFF6-F58299A1A94B}" type="slidenum">
              <a:rPr lang="pl-PL" smtClean="0">
                <a:ea typeface="Lucida Sans Unicode" pitchFamily="34" charset="0"/>
              </a:rPr>
              <a:pPr/>
              <a:t>8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4630F9-45DB-4D96-AFF6-F58299A1A94B}" type="slidenum">
              <a:rPr lang="pl-PL" smtClean="0">
                <a:ea typeface="Lucida Sans Unicode" pitchFamily="34" charset="0"/>
              </a:rPr>
              <a:pPr/>
              <a:t>9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4630F9-45DB-4D96-AFF6-F58299A1A94B}" type="slidenum">
              <a:rPr lang="pl-PL" smtClean="0">
                <a:ea typeface="Lucida Sans Unicode" pitchFamily="34" charset="0"/>
              </a:rPr>
              <a:pPr/>
              <a:t>10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56D995-E4B8-42E2-AE88-FE4216EF8B88}" type="slidenum">
              <a:rPr lang="pl-PL" smtClean="0">
                <a:ea typeface="Lucida Sans Unicode" pitchFamily="34" charset="0"/>
              </a:rPr>
              <a:pPr/>
              <a:t>11</a:t>
            </a:fld>
            <a:endParaRPr lang="pl-PL" smtClean="0">
              <a:ea typeface="Lucida Sans Unicode" pitchFamily="34" charset="0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solidFill>
            <a:srgbClr val="FFFFFF"/>
          </a:solidFill>
          <a:ln/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35DAF-97D2-4D88-92B7-2A2DE7CE05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95DB-91AD-49CB-89EE-D07124D671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8A74D-DB55-471F-BD87-26C4939196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A9AFF-973D-47B4-B29F-027CB25305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E027E-BF19-4CFE-B47B-ACED70FC41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2EBCD-0404-4B54-938A-F42572A965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0DA6B-4760-415A-9520-B3194D42F0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A1583-F2CF-441A-9B9E-6A1C3126EF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B78BF-3D73-4FD0-BC30-5D7D7A4F3B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476CF-0FED-4974-9056-AA4122C857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20B5B-D133-43F3-B575-0112509426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D2BD4-BBDD-46C4-BC23-E7DEDF37C9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B025C-7631-406A-8F20-AAEF0638A8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BF18C-1FC6-423A-BA23-FC706D8628D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0F3ED-4C38-48B6-B8CE-53E60E1273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128588"/>
            <a:ext cx="8223250" cy="59912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19829-8EAE-41F4-A83F-58233836A9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6CCA4-EC5F-42BE-A51F-D33E11F30A3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F348E-CC8D-410F-9E03-B65BD17E42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AFF11-7B0D-4B2D-830F-E9510C14C90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43D5D-09F9-4F9F-9E35-3AAD9ACAF7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BF248-2D6E-4C17-B07B-2F3C27E08D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CB5A4-E7E7-4846-9148-0525351C0F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CBFF-77B7-42D8-8A2C-705C9FDDA0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9B15E422-70F1-4B30-BA28-55967E4FBCA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Lucida Sans Unicode" pitchFamily="34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Lucida Sans Unicode" pitchFamily="34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Lucida Sans Unicode" pitchFamily="34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Lucida Sans Unicode" pitchFamily="34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Lucida Sans Unicode" pitchFamily="34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Lucida Sans Unicode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 b="0">
              <a:solidFill>
                <a:schemeClr val="bg1"/>
              </a:solidFill>
              <a:ea typeface="+mn-ea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975475" y="6481763"/>
            <a:ext cx="2127250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200" b="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AEA8E80-ABFE-4F79-93EE-21F1CBFE1C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Lucida Sans Unicode" pitchFamily="34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Lucida Sans Unicode" pitchFamily="34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Lucida Sans Unicode" pitchFamily="34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Lucida Sans Unicode" pitchFamily="34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Lucida Sans Unicode" pitchFamily="34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Lucida Sans Unicode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9.pn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8.png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179388" y="1844675"/>
            <a:ext cx="8675687" cy="1366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800" dirty="0"/>
              <a:t>Hydrogen production via </a:t>
            </a:r>
            <a:r>
              <a:rPr lang="en-US" sz="2800" dirty="0" err="1"/>
              <a:t>biomethane</a:t>
            </a:r>
            <a:r>
              <a:rPr lang="en-US" sz="2800" dirty="0"/>
              <a:t> reforming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DBD reactor</a:t>
            </a:r>
            <a:endParaRPr lang="en-US" dirty="0"/>
          </a:p>
          <a:p>
            <a:pPr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sz="2000" dirty="0"/>
          </a:p>
          <a:p>
            <a:pPr lvl="3" indent="-222250"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sz="1600" b="0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sz="1600" b="0" dirty="0">
              <a:solidFill>
                <a:srgbClr val="00000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734050"/>
            <a:ext cx="1149350" cy="93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95288" y="3070597"/>
            <a:ext cx="8424862" cy="100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dirty="0">
              <a:solidFill>
                <a:srgbClr val="000000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0" u="sng" dirty="0" smtClean="0">
                <a:solidFill>
                  <a:schemeClr val="tx1"/>
                </a:solidFill>
              </a:rPr>
              <a:t>Mirosław </a:t>
            </a:r>
            <a:r>
              <a:rPr lang="pl-PL" b="0" u="sng" dirty="0" err="1">
                <a:solidFill>
                  <a:schemeClr val="tx1"/>
                </a:solidFill>
              </a:rPr>
              <a:t>Dors</a:t>
            </a:r>
            <a:r>
              <a:rPr lang="pl-PL" b="0" dirty="0">
                <a:solidFill>
                  <a:schemeClr val="tx1"/>
                </a:solidFill>
              </a:rPr>
              <a:t>, </a:t>
            </a:r>
            <a:r>
              <a:rPr lang="pl-PL" b="0" dirty="0" smtClean="0">
                <a:solidFill>
                  <a:schemeClr val="tx1"/>
                </a:solidFill>
              </a:rPr>
              <a:t>Tomasz Izdebski, Artur </a:t>
            </a:r>
            <a:r>
              <a:rPr lang="pl-PL" b="0" dirty="0" err="1" smtClean="0">
                <a:solidFill>
                  <a:schemeClr val="tx1"/>
                </a:solidFill>
              </a:rPr>
              <a:t>Berendt</a:t>
            </a:r>
            <a:r>
              <a:rPr lang="pl-PL" b="0" dirty="0" smtClean="0">
                <a:solidFill>
                  <a:schemeClr val="tx1"/>
                </a:solidFill>
              </a:rPr>
              <a:t> and Jerzy </a:t>
            </a:r>
            <a:r>
              <a:rPr lang="pl-PL" b="0" dirty="0" err="1">
                <a:solidFill>
                  <a:schemeClr val="tx1"/>
                </a:solidFill>
              </a:rPr>
              <a:t>Mizeraczyk</a:t>
            </a:r>
            <a:endParaRPr lang="pl-PL" b="0" dirty="0">
              <a:solidFill>
                <a:schemeClr val="tx1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0" dirty="0">
              <a:solidFill>
                <a:schemeClr val="tx1"/>
              </a:solidFill>
            </a:endParaRPr>
          </a:p>
          <a:p>
            <a:pPr lvl="3" indent="-222250"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600" b="0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600" b="0" dirty="0">
              <a:solidFill>
                <a:srgbClr val="000000"/>
              </a:solidFill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331913" y="5902325"/>
            <a:ext cx="7416800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60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600" b="0"/>
              <a:t>The Szewalski Institute of Fluid-Flow Machinery Polish Academy of Sciences</a:t>
            </a: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0" y="5634038"/>
            <a:ext cx="91440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0" y="5661025"/>
            <a:ext cx="9144000" cy="0"/>
          </a:xfrm>
          <a:prstGeom prst="line">
            <a:avLst/>
          </a:prstGeom>
          <a:noFill/>
          <a:ln w="635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6" name="Rectangle 2"/>
          <p:cNvSpPr>
            <a:spLocks noChangeArrowheads="1"/>
          </p:cNvSpPr>
          <p:nvPr/>
        </p:nvSpPr>
        <p:spPr bwMode="auto">
          <a:xfrm>
            <a:off x="5003800" y="144463"/>
            <a:ext cx="403225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4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pic>
        <p:nvPicPr>
          <p:cNvPr id="9" name="Obraz 8" descr="foto axial 1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2500" y="3960108"/>
            <a:ext cx="1193799" cy="1260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Hydrogen Fue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03901" y="3976207"/>
            <a:ext cx="1584324" cy="1248256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43339" y="3958645"/>
            <a:ext cx="1643062" cy="1259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D608B1-1793-4322-B13A-8D69750E0A30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7950" y="982663"/>
            <a:ext cx="6191250" cy="793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400" dirty="0" smtClean="0"/>
              <a:t>Results – </a:t>
            </a:r>
            <a:r>
              <a:rPr lang="pl-PL" sz="2400" dirty="0" err="1" smtClean="0"/>
              <a:t>summary</a:t>
            </a:r>
            <a:endParaRPr lang="en-US" sz="2400" dirty="0" smtClean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dirty="0" smtClean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dirty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graphicFrame>
        <p:nvGraphicFramePr>
          <p:cNvPr id="12" name="Wykres 11"/>
          <p:cNvGraphicFramePr/>
          <p:nvPr/>
        </p:nvGraphicFramePr>
        <p:xfrm>
          <a:off x="1219200" y="1447801"/>
          <a:ext cx="7073900" cy="42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8623300" y="6534150"/>
            <a:ext cx="5207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280" tIns="44640" rIns="89280" bIns="4464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1676187-C725-4467-BA21-BF86D483564F}" type="slidenum">
              <a:rPr lang="pl-PL" sz="12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pl-PL" sz="1200" b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84150" y="549275"/>
            <a:ext cx="8780463" cy="4565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spcBef>
                <a:spcPts val="35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l-PL" sz="2400" dirty="0" err="1" smtClean="0"/>
              <a:t>Tasks</a:t>
            </a:r>
            <a:r>
              <a:rPr lang="pl-PL" sz="2400" dirty="0" smtClean="0"/>
              <a:t>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progress</a:t>
            </a:r>
            <a:endParaRPr lang="en-US" sz="2400" dirty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dirty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dirty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dirty="0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80975" y="979488"/>
            <a:ext cx="5062538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40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sp>
        <p:nvSpPr>
          <p:cNvPr id="9" name="Pagon 8"/>
          <p:cNvSpPr/>
          <p:nvPr/>
        </p:nvSpPr>
        <p:spPr bwMode="auto">
          <a:xfrm flipH="1">
            <a:off x="5181600" y="1854200"/>
            <a:ext cx="736600" cy="2362200"/>
          </a:xfrm>
          <a:prstGeom prst="chevr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Lucida Sans Unicode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025344" y="2171700"/>
            <a:ext cx="18389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dirty="0" smtClean="0"/>
              <a:t>GC</a:t>
            </a:r>
          </a:p>
          <a:p>
            <a:pPr algn="ctr">
              <a:lnSpc>
                <a:spcPct val="150000"/>
              </a:lnSpc>
            </a:pPr>
            <a:r>
              <a:rPr lang="pl-PL" sz="2000" dirty="0" smtClean="0"/>
              <a:t>FTIR</a:t>
            </a:r>
          </a:p>
          <a:p>
            <a:pPr algn="ctr">
              <a:lnSpc>
                <a:spcPct val="150000"/>
              </a:lnSpc>
            </a:pPr>
            <a:r>
              <a:rPr lang="pl-PL" sz="2000" dirty="0" smtClean="0"/>
              <a:t>2D </a:t>
            </a:r>
            <a:r>
              <a:rPr lang="pl-PL" sz="2000" dirty="0" err="1" smtClean="0"/>
              <a:t>OES-ICCD</a:t>
            </a:r>
            <a:endParaRPr lang="pl-PL" sz="2000" dirty="0" smtClean="0"/>
          </a:p>
          <a:p>
            <a:pPr algn="ctr">
              <a:lnSpc>
                <a:spcPct val="150000"/>
              </a:lnSpc>
            </a:pPr>
            <a:endParaRPr lang="en-GB" sz="2000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31838" y="1946275"/>
            <a:ext cx="5073152" cy="2819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>
                <a:srgbClr val="000099"/>
              </a:buClr>
              <a:buSzPct val="140000"/>
              <a:buFont typeface="Arial" charset="0"/>
              <a:buChar char="•"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H</a:t>
            </a:r>
            <a:r>
              <a:rPr lang="en-US" sz="20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000" b="0" dirty="0" smtClean="0">
                <a:solidFill>
                  <a:schemeClr val="tx1"/>
                </a:solidFill>
              </a:rPr>
              <a:t>O </a:t>
            </a:r>
            <a:r>
              <a:rPr lang="en-US" sz="2000" b="0" dirty="0" smtClean="0">
                <a:solidFill>
                  <a:schemeClr val="tx1"/>
                </a:solidFill>
              </a:rPr>
              <a:t>admixture</a:t>
            </a: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>
                <a:srgbClr val="000099"/>
              </a:buClr>
              <a:buSzPct val="140000"/>
              <a:buFont typeface="Arial" charset="0"/>
              <a:buChar char="•"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H</a:t>
            </a:r>
            <a:r>
              <a:rPr lang="en-US" sz="20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000" b="0" dirty="0" smtClean="0">
                <a:solidFill>
                  <a:schemeClr val="tx1"/>
                </a:solidFill>
              </a:rPr>
              <a:t>S admixture</a:t>
            </a: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>
                <a:srgbClr val="000099"/>
              </a:buClr>
              <a:buSzPct val="140000"/>
              <a:buFont typeface="Arial" charset="0"/>
              <a:buChar char="•"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Higher temperature (up to 250</a:t>
            </a:r>
            <a:r>
              <a:rPr lang="en-US" sz="2000" b="0" baseline="30000" dirty="0" smtClean="0">
                <a:solidFill>
                  <a:schemeClr val="tx1"/>
                </a:solidFill>
              </a:rPr>
              <a:t>o</a:t>
            </a:r>
            <a:r>
              <a:rPr lang="en-US" sz="2000" b="0" dirty="0" smtClean="0">
                <a:solidFill>
                  <a:schemeClr val="tx1"/>
                </a:solidFill>
              </a:rPr>
              <a:t>C)</a:t>
            </a: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>
                <a:srgbClr val="000099"/>
              </a:buClr>
              <a:buSzPct val="140000"/>
              <a:buFont typeface="Arial" charset="0"/>
              <a:buChar char="•"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Ni-catalyst</a:t>
            </a:r>
            <a:endParaRPr lang="en-US" sz="1000" dirty="0">
              <a:solidFill>
                <a:schemeClr val="tx1"/>
              </a:solidFill>
            </a:endParaRPr>
          </a:p>
          <a:p>
            <a:pPr marL="342900" indent="-336550">
              <a:buClrTx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000" b="0" dirty="0">
              <a:solidFill>
                <a:schemeClr val="tx1"/>
              </a:solidFill>
            </a:endParaRP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000" b="0" dirty="0">
              <a:solidFill>
                <a:schemeClr val="tx1"/>
              </a:solidFill>
            </a:endParaRP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000" b="0" dirty="0">
              <a:solidFill>
                <a:schemeClr val="tx1"/>
              </a:solidFill>
            </a:endParaRPr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8623300" y="6534150"/>
            <a:ext cx="5207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280" tIns="44640" rIns="89280" bIns="4464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1676187-C725-4467-BA21-BF86D483564F}" type="slidenum">
              <a:rPr lang="pl-PL" sz="12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pl-PL" sz="1200" b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84150" y="549275"/>
            <a:ext cx="8780463" cy="39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spcBef>
                <a:spcPts val="35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400" dirty="0"/>
              <a:t>Summary and </a:t>
            </a:r>
            <a:r>
              <a:rPr lang="en-US" sz="2400" dirty="0" smtClean="0"/>
              <a:t>conclusions</a:t>
            </a:r>
            <a:endParaRPr lang="en-US" sz="2400" b="0" dirty="0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80975" y="979488"/>
            <a:ext cx="5062538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40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 dirty="0">
                <a:solidFill>
                  <a:srgbClr val="808080"/>
                </a:solidFill>
              </a:rPr>
              <a:t>ISNTP-8, </a:t>
            </a:r>
            <a:r>
              <a:rPr lang="pl-PL" sz="1000" b="0" i="1" dirty="0" err="1">
                <a:solidFill>
                  <a:srgbClr val="808080"/>
                </a:solidFill>
              </a:rPr>
              <a:t>Camaret</a:t>
            </a:r>
            <a:r>
              <a:rPr lang="pl-PL" sz="1000" b="0" i="1" dirty="0">
                <a:solidFill>
                  <a:srgbClr val="808080"/>
                </a:solidFill>
              </a:rPr>
              <a:t>, France, 25th-29th </a:t>
            </a:r>
            <a:r>
              <a:rPr lang="pl-PL" sz="1000" b="0" i="1" dirty="0" err="1">
                <a:solidFill>
                  <a:srgbClr val="808080"/>
                </a:solidFill>
              </a:rPr>
              <a:t>June</a:t>
            </a:r>
            <a:r>
              <a:rPr lang="pl-PL" sz="1000" b="0" i="1" dirty="0">
                <a:solidFill>
                  <a:srgbClr val="808080"/>
                </a:solidFill>
              </a:rPr>
              <a:t> 2012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63537" y="1535112"/>
            <a:ext cx="8310563" cy="3671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 algn="just">
              <a:spcBef>
                <a:spcPts val="400"/>
              </a:spcBef>
              <a:buClr>
                <a:srgbClr val="000099"/>
              </a:buClr>
              <a:buSzPct val="140000"/>
              <a:buFont typeface="Arial" charset="0"/>
              <a:buChar char="•"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b="0" dirty="0" smtClean="0">
                <a:solidFill>
                  <a:schemeClr val="tx1"/>
                </a:solidFill>
              </a:rPr>
              <a:t>Hydrogen production and methane conversion degree increase linearly with discharge power in the range of up to 50 W</a:t>
            </a:r>
            <a:endParaRPr lang="pl-PL" b="0" dirty="0" smtClean="0">
              <a:solidFill>
                <a:schemeClr val="tx1"/>
              </a:solidFill>
            </a:endParaRPr>
          </a:p>
          <a:p>
            <a:pPr marL="342900" indent="-336550" algn="just">
              <a:spcBef>
                <a:spcPts val="1200"/>
              </a:spcBef>
              <a:buClr>
                <a:srgbClr val="000099"/>
              </a:buClr>
              <a:buSzPct val="140000"/>
              <a:buFont typeface="Arial" charset="0"/>
              <a:buChar char="•"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b="0" dirty="0" smtClean="0">
                <a:solidFill>
                  <a:schemeClr val="tx1"/>
                </a:solidFill>
              </a:rPr>
              <a:t>Nanosecond voltage pulses are much more efficient in hydrogen production than AC </a:t>
            </a:r>
            <a:r>
              <a:rPr lang="pl-PL" b="0" dirty="0" smtClean="0">
                <a:solidFill>
                  <a:schemeClr val="tx1"/>
                </a:solidFill>
              </a:rPr>
              <a:t>sinusoid </a:t>
            </a:r>
            <a:r>
              <a:rPr lang="en-US" b="0" dirty="0" smtClean="0">
                <a:solidFill>
                  <a:schemeClr val="tx1"/>
                </a:solidFill>
              </a:rPr>
              <a:t>voltage</a:t>
            </a:r>
            <a:endParaRPr lang="pl-PL" b="0" dirty="0" smtClean="0">
              <a:solidFill>
                <a:schemeClr val="tx1"/>
              </a:solidFill>
            </a:endParaRPr>
          </a:p>
          <a:p>
            <a:pPr marL="342900" indent="-336550" algn="just">
              <a:spcBef>
                <a:spcPts val="1200"/>
              </a:spcBef>
              <a:buClr>
                <a:srgbClr val="000099"/>
              </a:buClr>
              <a:buSzPct val="140000"/>
              <a:buFont typeface="Arial" charset="0"/>
              <a:buChar char="•"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b="0" dirty="0" smtClean="0">
                <a:solidFill>
                  <a:schemeClr val="tx1"/>
                </a:solidFill>
              </a:rPr>
              <a:t>Conversion of methane in DBD exhibits different chemistry than that typical for thermodynamic equilibrium</a:t>
            </a:r>
            <a:r>
              <a:rPr lang="pl-PL" b="0" dirty="0" smtClean="0">
                <a:solidFill>
                  <a:schemeClr val="tx1"/>
                </a:solidFill>
              </a:rPr>
              <a:t>. </a:t>
            </a:r>
            <a:r>
              <a:rPr lang="pl-PL" b="0" dirty="0" err="1" smtClean="0">
                <a:solidFill>
                  <a:schemeClr val="tx1"/>
                </a:solidFill>
              </a:rPr>
              <a:t>Where</a:t>
            </a:r>
            <a:r>
              <a:rPr lang="pl-PL" b="0" dirty="0" smtClean="0">
                <a:solidFill>
                  <a:schemeClr val="tx1"/>
                </a:solidFill>
              </a:rPr>
              <a:t> </a:t>
            </a:r>
            <a:r>
              <a:rPr lang="pl-PL" b="0" dirty="0" err="1" smtClean="0">
                <a:solidFill>
                  <a:schemeClr val="tx1"/>
                </a:solidFill>
              </a:rPr>
              <a:t>is</a:t>
            </a:r>
            <a:r>
              <a:rPr lang="pl-PL" b="0" dirty="0" smtClean="0">
                <a:solidFill>
                  <a:schemeClr val="tx1"/>
                </a:solidFill>
              </a:rPr>
              <a:t> </a:t>
            </a:r>
            <a:r>
              <a:rPr lang="pl-PL" b="0" dirty="0" err="1" smtClean="0">
                <a:solidFill>
                  <a:schemeClr val="tx1"/>
                </a:solidFill>
              </a:rPr>
              <a:t>the</a:t>
            </a:r>
            <a:r>
              <a:rPr lang="pl-PL" b="0" dirty="0" smtClean="0">
                <a:solidFill>
                  <a:schemeClr val="tx1"/>
                </a:solidFill>
              </a:rPr>
              <a:t> </a:t>
            </a:r>
            <a:r>
              <a:rPr lang="pl-PL" b="0" dirty="0" err="1" smtClean="0">
                <a:solidFill>
                  <a:schemeClr val="tx1"/>
                </a:solidFill>
              </a:rPr>
              <a:t>rest</a:t>
            </a:r>
            <a:r>
              <a:rPr lang="pl-PL" b="0" dirty="0" smtClean="0">
                <a:solidFill>
                  <a:schemeClr val="tx1"/>
                </a:solidFill>
              </a:rPr>
              <a:t> of C?</a:t>
            </a:r>
          </a:p>
          <a:p>
            <a:pPr marL="342900" indent="-336550">
              <a:buClrTx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556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96BF668-5EBC-4783-9F5B-5008BF82F96F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07950" y="982663"/>
            <a:ext cx="5111750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l-PL" sz="2400" dirty="0" err="1"/>
              <a:t>Introduction</a:t>
            </a:r>
            <a:endParaRPr lang="pl-PL" sz="1600" dirty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1600" b="0" dirty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1600" b="0" dirty="0"/>
          </a:p>
        </p:txBody>
      </p:sp>
      <p:sp>
        <p:nvSpPr>
          <p:cNvPr id="9224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685800" y="1397000"/>
          <a:ext cx="772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96BF668-5EBC-4783-9F5B-5008BF82F96F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07950" y="982663"/>
            <a:ext cx="5111750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l-PL" sz="2400" dirty="0" err="1" smtClean="0"/>
              <a:t>Biomethane</a:t>
            </a:r>
            <a:r>
              <a:rPr lang="pl-PL" sz="2400" dirty="0" smtClean="0"/>
              <a:t> – </a:t>
            </a:r>
            <a:r>
              <a:rPr lang="pl-PL" sz="2400" dirty="0" err="1" smtClean="0"/>
              <a:t>composition</a:t>
            </a:r>
            <a:endParaRPr lang="pl-PL" sz="1600" dirty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1600" b="0" dirty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1600" b="0" dirty="0"/>
          </a:p>
        </p:txBody>
      </p:sp>
      <p:sp>
        <p:nvSpPr>
          <p:cNvPr id="9224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pic>
        <p:nvPicPr>
          <p:cNvPr id="10" name="Obraz 9" descr="Bioga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047" y="1680918"/>
            <a:ext cx="7201906" cy="349616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D608B1-1793-4322-B13A-8D69750E0A30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7950" y="982663"/>
            <a:ext cx="5111750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l-PL" sz="2400" dirty="0" smtClean="0"/>
              <a:t>DBD </a:t>
            </a:r>
            <a:r>
              <a:rPr lang="pl-PL" sz="2400" dirty="0" err="1" smtClean="0"/>
              <a:t>reactor</a:t>
            </a:r>
            <a:endParaRPr lang="pl-PL" sz="2400" dirty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2400" b="0" dirty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2400" b="0" dirty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pic>
        <p:nvPicPr>
          <p:cNvPr id="12300" name="Picture 12" descr="Reaktor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1268760"/>
            <a:ext cx="4916870" cy="1785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rostokąt 9"/>
          <p:cNvSpPr/>
          <p:nvPr/>
        </p:nvSpPr>
        <p:spPr>
          <a:xfrm>
            <a:off x="361752" y="3497094"/>
            <a:ext cx="792088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pl-PL" sz="1400" dirty="0" smtClean="0"/>
              <a:t>Q</a:t>
            </a:r>
            <a:r>
              <a:rPr lang="en-US" sz="1400" dirty="0" err="1" smtClean="0"/>
              <a:t>uartz</a:t>
            </a:r>
            <a:r>
              <a:rPr lang="en-US" sz="1400" dirty="0" smtClean="0"/>
              <a:t> glass tube</a:t>
            </a:r>
            <a:r>
              <a:rPr lang="pl-PL" sz="1400" dirty="0" smtClean="0"/>
              <a:t>:</a:t>
            </a:r>
            <a:r>
              <a:rPr lang="en-US" sz="1400" dirty="0" smtClean="0"/>
              <a:t> inner diameter 15 mm</a:t>
            </a:r>
            <a:endParaRPr lang="pl-PL" sz="1400" dirty="0" smtClean="0"/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400" dirty="0" smtClean="0"/>
              <a:t>RVC (Reticulated Vitreous Carbon) electrode</a:t>
            </a:r>
            <a:r>
              <a:rPr lang="pl-PL" sz="1400" dirty="0" smtClean="0"/>
              <a:t>: </a:t>
            </a:r>
          </a:p>
          <a:p>
            <a:pPr marL="920750" lvl="1" indent="-177800">
              <a:spcAft>
                <a:spcPts val="600"/>
              </a:spcAft>
              <a:buFont typeface="Arial" pitchFamily="34" charset="0"/>
              <a:buChar char="­"/>
            </a:pPr>
            <a:r>
              <a:rPr lang="en-US" sz="1400" dirty="0" smtClean="0"/>
              <a:t>outer diameter 8 mm, </a:t>
            </a:r>
            <a:endParaRPr lang="pl-PL" sz="1400" dirty="0" smtClean="0"/>
          </a:p>
          <a:p>
            <a:pPr marL="920750" lvl="1" indent="-177800">
              <a:spcAft>
                <a:spcPts val="600"/>
              </a:spcAft>
              <a:buFont typeface="Arial" pitchFamily="34" charset="0"/>
              <a:buChar char="­"/>
            </a:pPr>
            <a:r>
              <a:rPr lang="en-US" sz="1400" dirty="0" smtClean="0"/>
              <a:t>inner diameter 3 mm</a:t>
            </a:r>
            <a:r>
              <a:rPr lang="pl-PL" sz="1400" dirty="0" smtClean="0"/>
              <a:t>,</a:t>
            </a:r>
          </a:p>
          <a:p>
            <a:pPr marL="920750" lvl="1" indent="-177800">
              <a:spcAft>
                <a:spcPts val="600"/>
              </a:spcAft>
              <a:buFont typeface="Arial" pitchFamily="34" charset="0"/>
              <a:buChar char="­"/>
            </a:pPr>
            <a:r>
              <a:rPr lang="en-US" sz="1400" dirty="0" smtClean="0"/>
              <a:t>length 150 mm</a:t>
            </a:r>
            <a:r>
              <a:rPr lang="pl-PL" sz="1400" dirty="0" smtClean="0"/>
              <a:t>;</a:t>
            </a:r>
          </a:p>
          <a:p>
            <a:pPr marL="920750" lvl="1" indent="-177800">
              <a:spcAft>
                <a:spcPts val="600"/>
              </a:spcAft>
              <a:buFont typeface="Arial" pitchFamily="34" charset="0"/>
              <a:buChar char="­"/>
            </a:pPr>
            <a:r>
              <a:rPr lang="en-US" sz="1400" dirty="0" smtClean="0"/>
              <a:t>low porosity 80 </a:t>
            </a:r>
            <a:r>
              <a:rPr lang="en-US" sz="1400" dirty="0" err="1" smtClean="0"/>
              <a:t>ppi</a:t>
            </a:r>
            <a:r>
              <a:rPr lang="en-US" sz="1400" dirty="0" smtClean="0"/>
              <a:t> (pores per inch), </a:t>
            </a:r>
            <a:endParaRPr lang="pl-PL" sz="1400" dirty="0" smtClean="0"/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pl-PL" sz="1400" dirty="0" smtClean="0"/>
              <a:t>Gas </a:t>
            </a:r>
            <a:r>
              <a:rPr lang="pl-PL" sz="1400" dirty="0" err="1" smtClean="0"/>
              <a:t>composition</a:t>
            </a:r>
            <a:r>
              <a:rPr lang="pl-PL" sz="1400" dirty="0" smtClean="0"/>
              <a:t> and </a:t>
            </a:r>
            <a:r>
              <a:rPr lang="pl-PL" sz="1400" dirty="0" err="1" smtClean="0"/>
              <a:t>flow</a:t>
            </a:r>
            <a:r>
              <a:rPr lang="pl-PL" sz="1400" dirty="0" smtClean="0"/>
              <a:t> </a:t>
            </a:r>
            <a:r>
              <a:rPr lang="pl-PL" sz="1400" dirty="0" err="1" smtClean="0"/>
              <a:t>rate</a:t>
            </a:r>
            <a:r>
              <a:rPr lang="pl-PL" sz="1400" dirty="0" smtClean="0"/>
              <a:t>:</a:t>
            </a:r>
          </a:p>
          <a:p>
            <a:pPr marL="920750" lvl="1" indent="-177800">
              <a:spcAft>
                <a:spcPts val="600"/>
              </a:spcAft>
              <a:buFont typeface="Arial" pitchFamily="34" charset="0"/>
              <a:buChar char="­"/>
            </a:pPr>
            <a:r>
              <a:rPr lang="pl-PL" sz="1400" dirty="0" smtClean="0"/>
              <a:t>CH</a:t>
            </a:r>
            <a:r>
              <a:rPr lang="pl-PL" sz="1400" baseline="-25000" dirty="0" smtClean="0"/>
              <a:t>4</a:t>
            </a:r>
            <a:r>
              <a:rPr lang="pl-PL" sz="1400" dirty="0" smtClean="0"/>
              <a:t>:CO</a:t>
            </a:r>
            <a:r>
              <a:rPr lang="pl-PL" sz="1400" baseline="-25000" dirty="0" smtClean="0"/>
              <a:t>2</a:t>
            </a:r>
            <a:r>
              <a:rPr lang="pl-PL" sz="1400" dirty="0" smtClean="0"/>
              <a:t> = 70%:30%</a:t>
            </a:r>
          </a:p>
          <a:p>
            <a:pPr marL="920750" lvl="1" indent="-177800">
              <a:spcAft>
                <a:spcPts val="600"/>
              </a:spcAft>
              <a:buFont typeface="Arial" pitchFamily="34" charset="0"/>
              <a:buChar char="­"/>
            </a:pPr>
            <a:r>
              <a:rPr lang="en-US" sz="1400" dirty="0" smtClean="0"/>
              <a:t>200 cm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/min. </a:t>
            </a:r>
            <a:endParaRPr lang="en-GB" sz="1400" dirty="0"/>
          </a:p>
        </p:txBody>
      </p:sp>
      <p:grpSp>
        <p:nvGrpSpPr>
          <p:cNvPr id="45" name="Grupa 44"/>
          <p:cNvGrpSpPr/>
          <p:nvPr/>
        </p:nvGrpSpPr>
        <p:grpSpPr>
          <a:xfrm>
            <a:off x="2041976" y="1916832"/>
            <a:ext cx="4777691" cy="1101249"/>
            <a:chOff x="2041976" y="1916832"/>
            <a:chExt cx="4777691" cy="1101249"/>
          </a:xfrm>
        </p:grpSpPr>
        <p:sp>
          <p:nvSpPr>
            <p:cNvPr id="12" name="Strzałka w prawo 11"/>
            <p:cNvSpPr/>
            <p:nvPr/>
          </p:nvSpPr>
          <p:spPr bwMode="auto">
            <a:xfrm rot="16200000">
              <a:off x="25557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3" name="Strzałka w prawo 12"/>
            <p:cNvSpPr/>
            <p:nvPr/>
          </p:nvSpPr>
          <p:spPr bwMode="auto">
            <a:xfrm rot="16200000">
              <a:off x="27081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4" name="Strzałka w prawo 13"/>
            <p:cNvSpPr/>
            <p:nvPr/>
          </p:nvSpPr>
          <p:spPr bwMode="auto">
            <a:xfrm rot="16200000">
              <a:off x="28605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5" name="Strzałka w prawo 14"/>
            <p:cNvSpPr/>
            <p:nvPr/>
          </p:nvSpPr>
          <p:spPr bwMode="auto">
            <a:xfrm rot="16200000">
              <a:off x="30129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6" name="Strzałka w prawo 15"/>
            <p:cNvSpPr/>
            <p:nvPr/>
          </p:nvSpPr>
          <p:spPr bwMode="auto">
            <a:xfrm rot="16200000">
              <a:off x="31653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7" name="Strzałka w prawo 16"/>
            <p:cNvSpPr/>
            <p:nvPr/>
          </p:nvSpPr>
          <p:spPr bwMode="auto">
            <a:xfrm rot="16200000">
              <a:off x="33177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8" name="Strzałka w prawo 17"/>
            <p:cNvSpPr/>
            <p:nvPr/>
          </p:nvSpPr>
          <p:spPr bwMode="auto">
            <a:xfrm rot="16200000">
              <a:off x="34701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9" name="Strzałka w prawo 18"/>
            <p:cNvSpPr/>
            <p:nvPr/>
          </p:nvSpPr>
          <p:spPr bwMode="auto">
            <a:xfrm rot="16200000">
              <a:off x="36225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0" name="Strzałka w prawo 19"/>
            <p:cNvSpPr/>
            <p:nvPr/>
          </p:nvSpPr>
          <p:spPr bwMode="auto">
            <a:xfrm rot="16200000">
              <a:off x="37749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1" name="Strzałka w prawo 20"/>
            <p:cNvSpPr/>
            <p:nvPr/>
          </p:nvSpPr>
          <p:spPr bwMode="auto">
            <a:xfrm rot="16200000">
              <a:off x="39273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2" name="Strzałka w prawo 21"/>
            <p:cNvSpPr/>
            <p:nvPr/>
          </p:nvSpPr>
          <p:spPr bwMode="auto">
            <a:xfrm rot="16200000">
              <a:off x="40797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3" name="Strzałka w prawo 22"/>
            <p:cNvSpPr/>
            <p:nvPr/>
          </p:nvSpPr>
          <p:spPr bwMode="auto">
            <a:xfrm rot="16200000">
              <a:off x="42321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4" name="Strzałka w prawo 23"/>
            <p:cNvSpPr/>
            <p:nvPr/>
          </p:nvSpPr>
          <p:spPr bwMode="auto">
            <a:xfrm rot="16200000">
              <a:off x="43845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5" name="Strzałka w prawo 24"/>
            <p:cNvSpPr/>
            <p:nvPr/>
          </p:nvSpPr>
          <p:spPr bwMode="auto">
            <a:xfrm rot="16200000">
              <a:off x="45369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6" name="Strzałka w prawo 25"/>
            <p:cNvSpPr/>
            <p:nvPr/>
          </p:nvSpPr>
          <p:spPr bwMode="auto">
            <a:xfrm rot="16200000">
              <a:off x="4689376" y="1916832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7" name="Strzałka w prawo 26"/>
            <p:cNvSpPr/>
            <p:nvPr/>
          </p:nvSpPr>
          <p:spPr bwMode="auto">
            <a:xfrm rot="5400000">
              <a:off x="2555776" y="208889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8" name="Strzałka w prawo 27"/>
            <p:cNvSpPr/>
            <p:nvPr/>
          </p:nvSpPr>
          <p:spPr bwMode="auto">
            <a:xfrm rot="5400000">
              <a:off x="2708176" y="208421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29" name="Strzałka w prawo 28"/>
            <p:cNvSpPr/>
            <p:nvPr/>
          </p:nvSpPr>
          <p:spPr bwMode="auto">
            <a:xfrm rot="5400000">
              <a:off x="2860576" y="208514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0" name="Strzałka w prawo 29"/>
            <p:cNvSpPr/>
            <p:nvPr/>
          </p:nvSpPr>
          <p:spPr bwMode="auto">
            <a:xfrm rot="5400000">
              <a:off x="3012976" y="208607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1" name="Strzałka w prawo 30"/>
            <p:cNvSpPr/>
            <p:nvPr/>
          </p:nvSpPr>
          <p:spPr bwMode="auto">
            <a:xfrm rot="5400000">
              <a:off x="3165376" y="208700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2" name="Strzałka w prawo 31"/>
            <p:cNvSpPr/>
            <p:nvPr/>
          </p:nvSpPr>
          <p:spPr bwMode="auto">
            <a:xfrm rot="5400000">
              <a:off x="3317776" y="208793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3" name="Strzałka w prawo 32"/>
            <p:cNvSpPr/>
            <p:nvPr/>
          </p:nvSpPr>
          <p:spPr bwMode="auto">
            <a:xfrm rot="5400000">
              <a:off x="3470176" y="208886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4" name="Strzałka w prawo 33"/>
            <p:cNvSpPr/>
            <p:nvPr/>
          </p:nvSpPr>
          <p:spPr bwMode="auto">
            <a:xfrm rot="5400000">
              <a:off x="3622576" y="208418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5" name="Strzałka w prawo 34"/>
            <p:cNvSpPr/>
            <p:nvPr/>
          </p:nvSpPr>
          <p:spPr bwMode="auto">
            <a:xfrm rot="5400000">
              <a:off x="3774976" y="208511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6" name="Strzałka w prawo 35"/>
            <p:cNvSpPr/>
            <p:nvPr/>
          </p:nvSpPr>
          <p:spPr bwMode="auto">
            <a:xfrm rot="5400000">
              <a:off x="3927376" y="208604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7" name="Strzałka w prawo 36"/>
            <p:cNvSpPr/>
            <p:nvPr/>
          </p:nvSpPr>
          <p:spPr bwMode="auto">
            <a:xfrm rot="5400000">
              <a:off x="4079776" y="208697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8" name="Strzałka w prawo 37"/>
            <p:cNvSpPr/>
            <p:nvPr/>
          </p:nvSpPr>
          <p:spPr bwMode="auto">
            <a:xfrm rot="5400000">
              <a:off x="4232176" y="208790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39" name="Strzałka w prawo 38"/>
            <p:cNvSpPr/>
            <p:nvPr/>
          </p:nvSpPr>
          <p:spPr bwMode="auto">
            <a:xfrm rot="5400000">
              <a:off x="4384576" y="208883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40" name="Strzałka w prawo 39"/>
            <p:cNvSpPr/>
            <p:nvPr/>
          </p:nvSpPr>
          <p:spPr bwMode="auto">
            <a:xfrm rot="5400000">
              <a:off x="4536976" y="208976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41" name="Strzałka w prawo 40"/>
            <p:cNvSpPr/>
            <p:nvPr/>
          </p:nvSpPr>
          <p:spPr bwMode="auto">
            <a:xfrm rot="5400000">
              <a:off x="4689376" y="2090698"/>
              <a:ext cx="144016" cy="14401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43" name="Strzałka w prawo 42"/>
            <p:cNvSpPr/>
            <p:nvPr/>
          </p:nvSpPr>
          <p:spPr bwMode="auto">
            <a:xfrm rot="5400000">
              <a:off x="2016733" y="2807715"/>
              <a:ext cx="235609" cy="18512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44" name="Strzałka w prawo 43"/>
            <p:cNvSpPr/>
            <p:nvPr/>
          </p:nvSpPr>
          <p:spPr bwMode="auto">
            <a:xfrm rot="10800000">
              <a:off x="6584058" y="1989619"/>
              <a:ext cx="235609" cy="18512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</p:grpSp>
      <p:grpSp>
        <p:nvGrpSpPr>
          <p:cNvPr id="54" name="Grupa 53"/>
          <p:cNvGrpSpPr/>
          <p:nvPr/>
        </p:nvGrpSpPr>
        <p:grpSpPr>
          <a:xfrm>
            <a:off x="6319110" y="4719365"/>
            <a:ext cx="2391696" cy="704850"/>
            <a:chOff x="5938110" y="4547915"/>
            <a:chExt cx="2391696" cy="704850"/>
          </a:xfrm>
        </p:grpSpPr>
        <p:sp>
          <p:nvSpPr>
            <p:cNvPr id="51" name="Puszka 50"/>
            <p:cNvSpPr/>
            <p:nvPr/>
          </p:nvSpPr>
          <p:spPr bwMode="auto">
            <a:xfrm rot="14493290">
              <a:off x="6781533" y="3704492"/>
              <a:ext cx="704850" cy="2391696"/>
            </a:xfrm>
            <a:prstGeom prst="can">
              <a:avLst>
                <a:gd name="adj" fmla="val 55547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53" name="Równoległobok 52"/>
            <p:cNvSpPr/>
            <p:nvPr/>
          </p:nvSpPr>
          <p:spPr bwMode="auto">
            <a:xfrm rot="19860000" flipV="1">
              <a:off x="6189207" y="4603299"/>
              <a:ext cx="2013343" cy="121459"/>
            </a:xfrm>
            <a:prstGeom prst="parallelogram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</p:grpSp>
      <p:cxnSp>
        <p:nvCxnSpPr>
          <p:cNvPr id="56" name="Łącznik prosty 55"/>
          <p:cNvCxnSpPr>
            <a:stCxn id="53" idx="5"/>
          </p:cNvCxnSpPr>
          <p:nvPr/>
        </p:nvCxnSpPr>
        <p:spPr bwMode="auto">
          <a:xfrm flipV="1">
            <a:off x="6709702" y="3905250"/>
            <a:ext cx="243548" cy="14109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Łącznik prosty 57"/>
          <p:cNvCxnSpPr>
            <a:stCxn id="53" idx="2"/>
          </p:cNvCxnSpPr>
          <p:nvPr/>
        </p:nvCxnSpPr>
        <p:spPr bwMode="auto">
          <a:xfrm flipH="1" flipV="1">
            <a:off x="7077075" y="3848100"/>
            <a:ext cx="1366980" cy="5066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Przycisk akcji: Film 60">
            <a:hlinkClick r:id="" action="ppaction://noaction" highlightClick="1"/>
          </p:cNvPr>
          <p:cNvSpPr/>
          <p:nvPr/>
        </p:nvSpPr>
        <p:spPr bwMode="auto">
          <a:xfrm>
            <a:off x="6648450" y="3581399"/>
            <a:ext cx="438150" cy="423291"/>
          </a:xfrm>
          <a:prstGeom prst="actionButtonMovi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Lucida Sans Unicode" pitchFamily="34" charset="0"/>
            </a:endParaRPr>
          </a:p>
        </p:txBody>
      </p:sp>
      <p:grpSp>
        <p:nvGrpSpPr>
          <p:cNvPr id="70" name="Grupa 69"/>
          <p:cNvGrpSpPr/>
          <p:nvPr/>
        </p:nvGrpSpPr>
        <p:grpSpPr>
          <a:xfrm>
            <a:off x="7578725" y="3028950"/>
            <a:ext cx="936625" cy="1688496"/>
            <a:chOff x="7578725" y="3028950"/>
            <a:chExt cx="936625" cy="1688496"/>
          </a:xfrm>
        </p:grpSpPr>
        <p:sp>
          <p:nvSpPr>
            <p:cNvPr id="64" name="Dowolny kształt 63"/>
            <p:cNvSpPr/>
            <p:nvPr/>
          </p:nvSpPr>
          <p:spPr bwMode="auto">
            <a:xfrm>
              <a:off x="7578725" y="3213099"/>
              <a:ext cx="561975" cy="1463675"/>
            </a:xfrm>
            <a:custGeom>
              <a:avLst/>
              <a:gdLst>
                <a:gd name="connsiteX0" fmla="*/ 250825 w 561975"/>
                <a:gd name="connsiteY0" fmla="*/ 1092200 h 1092200"/>
                <a:gd name="connsiteX1" fmla="*/ 250825 w 561975"/>
                <a:gd name="connsiteY1" fmla="*/ 873125 h 1092200"/>
                <a:gd name="connsiteX2" fmla="*/ 527050 w 561975"/>
                <a:gd name="connsiteY2" fmla="*/ 596900 h 1092200"/>
                <a:gd name="connsiteX3" fmla="*/ 41275 w 561975"/>
                <a:gd name="connsiteY3" fmla="*/ 111125 h 1092200"/>
                <a:gd name="connsiteX4" fmla="*/ 279400 w 561975"/>
                <a:gd name="connsiteY4" fmla="*/ 15875 h 1092200"/>
                <a:gd name="connsiteX5" fmla="*/ 288925 w 561975"/>
                <a:gd name="connsiteY5" fmla="*/ 15875 h 109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975" h="1092200">
                  <a:moveTo>
                    <a:pt x="250825" y="1092200"/>
                  </a:moveTo>
                  <a:cubicBezTo>
                    <a:pt x="227806" y="1023937"/>
                    <a:pt x="204788" y="955675"/>
                    <a:pt x="250825" y="873125"/>
                  </a:cubicBezTo>
                  <a:cubicBezTo>
                    <a:pt x="296863" y="790575"/>
                    <a:pt x="561975" y="723900"/>
                    <a:pt x="527050" y="596900"/>
                  </a:cubicBezTo>
                  <a:cubicBezTo>
                    <a:pt x="492125" y="469900"/>
                    <a:pt x="82550" y="207963"/>
                    <a:pt x="41275" y="111125"/>
                  </a:cubicBezTo>
                  <a:cubicBezTo>
                    <a:pt x="0" y="14288"/>
                    <a:pt x="238125" y="31750"/>
                    <a:pt x="279400" y="15875"/>
                  </a:cubicBezTo>
                  <a:cubicBezTo>
                    <a:pt x="320675" y="0"/>
                    <a:pt x="304800" y="7937"/>
                    <a:pt x="288925" y="15875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63" name="Sześcian 62"/>
            <p:cNvSpPr/>
            <p:nvPr/>
          </p:nvSpPr>
          <p:spPr bwMode="auto">
            <a:xfrm>
              <a:off x="7858125" y="3028950"/>
              <a:ext cx="657225" cy="314325"/>
            </a:xfrm>
            <a:prstGeom prst="cube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68" name="Puszka 67"/>
            <p:cNvSpPr/>
            <p:nvPr/>
          </p:nvSpPr>
          <p:spPr bwMode="auto">
            <a:xfrm rot="-1740000">
              <a:off x="7805591" y="4603146"/>
              <a:ext cx="66675" cy="114300"/>
            </a:xfrm>
            <a:prstGeom prst="can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</p:grpSp>
      <p:grpSp>
        <p:nvGrpSpPr>
          <p:cNvPr id="71" name="Grupa 70"/>
          <p:cNvGrpSpPr/>
          <p:nvPr/>
        </p:nvGrpSpPr>
        <p:grpSpPr>
          <a:xfrm>
            <a:off x="4819650" y="5505450"/>
            <a:ext cx="1770277" cy="336550"/>
            <a:chOff x="4819650" y="5505450"/>
            <a:chExt cx="1770277" cy="336550"/>
          </a:xfrm>
        </p:grpSpPr>
        <p:sp>
          <p:nvSpPr>
            <p:cNvPr id="67" name="Dowolny kształt 66"/>
            <p:cNvSpPr/>
            <p:nvPr/>
          </p:nvSpPr>
          <p:spPr bwMode="auto">
            <a:xfrm>
              <a:off x="5476875" y="5619750"/>
              <a:ext cx="1038225" cy="222250"/>
            </a:xfrm>
            <a:custGeom>
              <a:avLst/>
              <a:gdLst>
                <a:gd name="connsiteX0" fmla="*/ 0 w 1038225"/>
                <a:gd name="connsiteY0" fmla="*/ 76200 h 222250"/>
                <a:gd name="connsiteX1" fmla="*/ 571500 w 1038225"/>
                <a:gd name="connsiteY1" fmla="*/ 209550 h 222250"/>
                <a:gd name="connsiteX2" fmla="*/ 1038225 w 1038225"/>
                <a:gd name="connsiteY2" fmla="*/ 0 h 222250"/>
                <a:gd name="connsiteX3" fmla="*/ 1038225 w 1038225"/>
                <a:gd name="connsiteY3" fmla="*/ 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8225" h="222250">
                  <a:moveTo>
                    <a:pt x="0" y="76200"/>
                  </a:moveTo>
                  <a:cubicBezTo>
                    <a:pt x="199231" y="149225"/>
                    <a:pt x="398462" y="222250"/>
                    <a:pt x="571500" y="209550"/>
                  </a:cubicBezTo>
                  <a:cubicBezTo>
                    <a:pt x="744538" y="196850"/>
                    <a:pt x="1038225" y="0"/>
                    <a:pt x="1038225" y="0"/>
                  </a:cubicBezTo>
                  <a:lnTo>
                    <a:pt x="1038225" y="0"/>
                  </a:ln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65" name="Sześcian 64"/>
            <p:cNvSpPr/>
            <p:nvPr/>
          </p:nvSpPr>
          <p:spPr bwMode="auto">
            <a:xfrm flipH="1">
              <a:off x="4819650" y="5505450"/>
              <a:ext cx="657225" cy="314325"/>
            </a:xfrm>
            <a:prstGeom prst="cube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69" name="Puszka 68"/>
            <p:cNvSpPr/>
            <p:nvPr/>
          </p:nvSpPr>
          <p:spPr bwMode="auto">
            <a:xfrm rot="-7500000">
              <a:off x="6499439" y="5552140"/>
              <a:ext cx="66675" cy="114300"/>
            </a:xfrm>
            <a:prstGeom prst="can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</p:grpSp>
      <p:sp>
        <p:nvSpPr>
          <p:cNvPr id="72" name="pole tekstowe 71"/>
          <p:cNvSpPr txBox="1"/>
          <p:nvPr/>
        </p:nvSpPr>
        <p:spPr>
          <a:xfrm>
            <a:off x="7874000" y="27051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OES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pole tekstowe 72"/>
          <p:cNvSpPr txBox="1"/>
          <p:nvPr/>
        </p:nvSpPr>
        <p:spPr>
          <a:xfrm>
            <a:off x="4800600" y="51816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OES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1587500" y="3098800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err="1" smtClean="0">
                <a:solidFill>
                  <a:schemeClr val="tx1"/>
                </a:solidFill>
              </a:rPr>
              <a:t>GC-TCD</a:t>
            </a:r>
            <a:r>
              <a:rPr lang="pl-PL" sz="1200" dirty="0" smtClean="0">
                <a:solidFill>
                  <a:schemeClr val="tx1"/>
                </a:solidFill>
              </a:rPr>
              <a:t>, FTIR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D608B1-1793-4322-B13A-8D69750E0A30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7950" y="982663"/>
            <a:ext cx="5111750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l-PL" sz="2400" dirty="0" smtClean="0"/>
              <a:t>Power </a:t>
            </a:r>
            <a:r>
              <a:rPr lang="pl-PL" sz="2400" dirty="0" err="1" smtClean="0"/>
              <a:t>supply</a:t>
            </a:r>
            <a:endParaRPr lang="pl-PL" sz="2400" dirty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2400" b="0" dirty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2400" b="0" dirty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pic>
        <p:nvPicPr>
          <p:cNvPr id="55298" name="Picture 2" descr="2kHz20k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005" y="3140968"/>
            <a:ext cx="349496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3" descr="V27kv1kH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6584" y="2865644"/>
            <a:ext cx="3779912" cy="322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6" descr="foto side 1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-1028005" y="4276477"/>
            <a:ext cx="29337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3" name="Picture 7" descr="foto side 1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3580507" y="4276478"/>
            <a:ext cx="29337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Łącznik prosty 17"/>
          <p:cNvCxnSpPr/>
          <p:nvPr/>
        </p:nvCxnSpPr>
        <p:spPr bwMode="auto">
          <a:xfrm>
            <a:off x="4572000" y="1412776"/>
            <a:ext cx="0" cy="446449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9" name="Diagram 18"/>
          <p:cNvGraphicFramePr/>
          <p:nvPr/>
        </p:nvGraphicFramePr>
        <p:xfrm>
          <a:off x="304800" y="1257300"/>
          <a:ext cx="8559800" cy="158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5" name="Obraz 14" descr="foto axial 1a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2801" y="2969512"/>
            <a:ext cx="420952" cy="438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D608B1-1793-4322-B13A-8D69750E0A30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7950" y="982663"/>
            <a:ext cx="5111750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400" smtClean="0"/>
              <a:t>Results – gas composition</a:t>
            </a: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smtClean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8590" y="1484784"/>
            <a:ext cx="3957866" cy="3540864"/>
          </a:xfrm>
          <a:prstGeom prst="rect">
            <a:avLst/>
          </a:prstGeom>
          <a:noFill/>
        </p:spPr>
      </p:pic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484784"/>
            <a:ext cx="3957866" cy="3540864"/>
          </a:xfrm>
          <a:prstGeom prst="rect">
            <a:avLst/>
          </a:prstGeom>
          <a:noFill/>
        </p:spPr>
      </p:pic>
      <p:sp>
        <p:nvSpPr>
          <p:cNvPr id="32" name="Prostokąt 31"/>
          <p:cNvSpPr/>
          <p:nvPr/>
        </p:nvSpPr>
        <p:spPr>
          <a:xfrm>
            <a:off x="3059832" y="5445224"/>
            <a:ext cx="3485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</a:t>
            </a:r>
            <a:r>
              <a:rPr lang="en-US" baseline="-25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 + CO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= 2 CO + 2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pl-PL" dirty="0" smtClean="0">
                <a:solidFill>
                  <a:srgbClr val="FF0000"/>
                </a:solidFill>
              </a:rPr>
              <a:t>    ???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D608B1-1793-4322-B13A-8D69750E0A30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7950" y="982663"/>
            <a:ext cx="5111750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400" smtClean="0"/>
              <a:t>Results – modelling in TER</a:t>
            </a: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smtClean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3169212" y="1124744"/>
            <a:ext cx="2805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n-US" dirty="0"/>
              <a:t> + CO</a:t>
            </a:r>
            <a:r>
              <a:rPr lang="en-US" baseline="-25000" dirty="0"/>
              <a:t>2</a:t>
            </a:r>
            <a:r>
              <a:rPr lang="en-US" dirty="0"/>
              <a:t> = 2 CO + 2 H</a:t>
            </a:r>
            <a:r>
              <a:rPr lang="en-US" baseline="-25000" dirty="0"/>
              <a:t>2</a:t>
            </a:r>
            <a:endParaRPr lang="en-GB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3648" y="1615105"/>
            <a:ext cx="5936704" cy="4334175"/>
          </a:xfrm>
          <a:prstGeom prst="rect">
            <a:avLst/>
          </a:prstGeom>
          <a:noFill/>
        </p:spPr>
      </p:pic>
      <p:sp>
        <p:nvSpPr>
          <p:cNvPr id="14" name="pole tekstowe 13"/>
          <p:cNvSpPr txBox="1"/>
          <p:nvPr/>
        </p:nvSpPr>
        <p:spPr>
          <a:xfrm>
            <a:off x="3419872" y="4725144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H</a:t>
            </a:r>
            <a:r>
              <a:rPr lang="pl-PL" baseline="-25000" dirty="0" smtClean="0"/>
              <a:t>2</a:t>
            </a:r>
            <a:r>
              <a:rPr lang="pl-PL" dirty="0" smtClean="0"/>
              <a:t>/CO=1/1</a:t>
            </a:r>
            <a:endParaRPr lang="en-GB" dirty="0"/>
          </a:p>
        </p:txBody>
      </p:sp>
      <p:sp>
        <p:nvSpPr>
          <p:cNvPr id="15" name="Strzałka w prawo 14"/>
          <p:cNvSpPr/>
          <p:nvPr/>
        </p:nvSpPr>
        <p:spPr bwMode="auto">
          <a:xfrm rot="12514465">
            <a:off x="3466530" y="4490959"/>
            <a:ext cx="432048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D608B1-1793-4322-B13A-8D69750E0A30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7950" y="982663"/>
            <a:ext cx="5111750" cy="158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pl-PL" sz="2400" dirty="0" err="1" smtClean="0"/>
              <a:t>Results</a:t>
            </a:r>
            <a:r>
              <a:rPr lang="pl-PL" sz="2400" dirty="0" smtClean="0"/>
              <a:t> – gas </a:t>
            </a:r>
            <a:r>
              <a:rPr lang="pl-PL" sz="2400" dirty="0" err="1" smtClean="0"/>
              <a:t>composition</a:t>
            </a:r>
            <a:r>
              <a:rPr lang="pl-PL" sz="2400" dirty="0" smtClean="0"/>
              <a:t> (</a:t>
            </a:r>
            <a:r>
              <a:rPr lang="pl-PL" sz="2400" dirty="0" err="1" smtClean="0"/>
              <a:t>cont</a:t>
            </a:r>
            <a:r>
              <a:rPr lang="pl-PL" sz="2400" dirty="0" smtClean="0"/>
              <a:t>.)</a:t>
            </a:r>
            <a:endParaRPr lang="pl-PL" sz="2400" dirty="0"/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2400" b="0" dirty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pl-PL" sz="2400" b="0" dirty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28800"/>
            <a:ext cx="3957866" cy="3540864"/>
          </a:xfrm>
          <a:prstGeom prst="rect">
            <a:avLst/>
          </a:prstGeom>
          <a:noFill/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8590" y="1628800"/>
            <a:ext cx="3957866" cy="3540864"/>
          </a:xfrm>
          <a:prstGeom prst="rect">
            <a:avLst/>
          </a:prstGeom>
          <a:noFill/>
        </p:spPr>
      </p:pic>
      <p:grpSp>
        <p:nvGrpSpPr>
          <p:cNvPr id="20" name="Grupa 19"/>
          <p:cNvGrpSpPr/>
          <p:nvPr/>
        </p:nvGrpSpPr>
        <p:grpSpPr>
          <a:xfrm>
            <a:off x="1524000" y="1816100"/>
            <a:ext cx="2404894" cy="2552700"/>
            <a:chOff x="1524000" y="1816100"/>
            <a:chExt cx="2404894" cy="2552700"/>
          </a:xfrm>
        </p:grpSpPr>
        <p:sp>
          <p:nvSpPr>
            <p:cNvPr id="16" name="Elipsa 15"/>
            <p:cNvSpPr/>
            <p:nvPr/>
          </p:nvSpPr>
          <p:spPr bwMode="auto">
            <a:xfrm rot="1362290">
              <a:off x="1524000" y="2425700"/>
              <a:ext cx="482600" cy="19431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sp>
          <p:nvSpPr>
            <p:cNvPr id="18" name="pole tekstowe 17"/>
            <p:cNvSpPr txBox="1"/>
            <p:nvPr/>
          </p:nvSpPr>
          <p:spPr>
            <a:xfrm>
              <a:off x="2501900" y="1816100"/>
              <a:ext cx="14269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err="1" smtClean="0">
                  <a:solidFill>
                    <a:srgbClr val="FF0000"/>
                  </a:solidFill>
                </a:rPr>
                <a:t>close</a:t>
              </a:r>
              <a:r>
                <a:rPr lang="pl-PL" sz="1600" dirty="0" smtClean="0">
                  <a:solidFill>
                    <a:srgbClr val="FF0000"/>
                  </a:solidFill>
                </a:rPr>
                <a:t> to TER</a:t>
              </a:r>
              <a:endParaRPr lang="en-GB" sz="1600" dirty="0">
                <a:solidFill>
                  <a:srgbClr val="FF0000"/>
                </a:solidFill>
              </a:endParaRPr>
            </a:p>
          </p:txBody>
        </p:sp>
        <p:sp>
          <p:nvSpPr>
            <p:cNvPr id="19" name="Strzałka w prawo 18"/>
            <p:cNvSpPr/>
            <p:nvPr/>
          </p:nvSpPr>
          <p:spPr bwMode="auto">
            <a:xfrm rot="8019055">
              <a:off x="2120900" y="2159001"/>
              <a:ext cx="457200" cy="317500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975475" y="6481763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D608B1-1793-4322-B13A-8D69750E0A30}" type="slidenum">
              <a:rPr lang="pl-PL" sz="1200" b="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pl-PL" sz="1200" b="0">
              <a:solidFill>
                <a:srgbClr val="000000"/>
              </a:solidFill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0" y="6138863"/>
            <a:ext cx="9144000" cy="1587"/>
          </a:xfrm>
          <a:prstGeom prst="line">
            <a:avLst/>
          </a:prstGeom>
          <a:noFill/>
          <a:ln w="1908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6264275"/>
            <a:ext cx="7667625" cy="550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Centre for Plasma and Laser Engineering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200" b="0"/>
              <a:t>The Szewalski Institute of Fluid-Flow Machinery Polish Academy of Sciences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226175"/>
            <a:ext cx="71913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7950" y="982663"/>
            <a:ext cx="6191250" cy="7937"/>
          </a:xfrm>
          <a:prstGeom prst="line">
            <a:avLst/>
          </a:prstGeom>
          <a:noFill/>
          <a:ln w="2844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0825" y="549275"/>
            <a:ext cx="741680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sz="2400" dirty="0" smtClean="0"/>
              <a:t>Results – optical emission spectroscopy</a:t>
            </a:r>
          </a:p>
          <a:p>
            <a:pPr marL="342900" indent="-336550" algn="just">
              <a:lnSpc>
                <a:spcPct val="15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dirty="0" smtClean="0"/>
          </a:p>
          <a:p>
            <a:pPr marL="342900" indent="-336550">
              <a:lnSpc>
                <a:spcPct val="90000"/>
              </a:lnSpc>
              <a:spcBef>
                <a:spcPts val="400"/>
              </a:spcBef>
              <a:buClrTx/>
              <a:buSzPct val="140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2400" b="0" dirty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227763" y="44450"/>
            <a:ext cx="3024187" cy="18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000" b="0" i="1">
                <a:solidFill>
                  <a:srgbClr val="808080"/>
                </a:solidFill>
              </a:rPr>
              <a:t>ISNTP-8, Camaret, France, 25th-29th June 2012</a:t>
            </a:r>
          </a:p>
        </p:txBody>
      </p:sp>
      <p:pic>
        <p:nvPicPr>
          <p:cNvPr id="9" name="Obraz 8" descr="Spectr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1167284"/>
            <a:ext cx="4954149" cy="4128459"/>
          </a:xfrm>
          <a:prstGeom prst="rect">
            <a:avLst/>
          </a:prstGeom>
        </p:spPr>
      </p:pic>
      <p:pic>
        <p:nvPicPr>
          <p:cNvPr id="10" name="Obraz 9" descr="Spectra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6512" y="1095276"/>
            <a:ext cx="4587447" cy="4248472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2584116" y="5308600"/>
            <a:ext cx="3975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no C</a:t>
            </a:r>
            <a:r>
              <a:rPr lang="pl-PL" baseline="-25000" dirty="0" smtClean="0"/>
              <a:t>2</a:t>
            </a:r>
            <a:r>
              <a:rPr lang="pl-PL" dirty="0" smtClean="0"/>
              <a:t> Swan system, no CN system</a:t>
            </a:r>
            <a:endParaRPr lang="en-GB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773798" y="5676900"/>
            <a:ext cx="5596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 </a:t>
            </a:r>
            <a:r>
              <a:rPr lang="en-US" smtClean="0"/>
              <a:t>soot </a:t>
            </a:r>
            <a:r>
              <a:rPr lang="en-US" smtClean="0"/>
              <a:t>deposition</a:t>
            </a:r>
            <a:r>
              <a:rPr lang="en-US" smtClean="0"/>
              <a:t>, </a:t>
            </a:r>
            <a:r>
              <a:rPr lang="en-US" smtClean="0"/>
              <a:t>no changes along the </a:t>
            </a:r>
            <a:r>
              <a:rPr lang="en-US" smtClean="0"/>
              <a:t>reactor</a:t>
            </a:r>
            <a:endParaRPr lang="en-US"/>
          </a:p>
        </p:txBody>
      </p:sp>
      <p:grpSp>
        <p:nvGrpSpPr>
          <p:cNvPr id="16" name="Grupa 15"/>
          <p:cNvGrpSpPr/>
          <p:nvPr/>
        </p:nvGrpSpPr>
        <p:grpSpPr>
          <a:xfrm>
            <a:off x="1092200" y="3657600"/>
            <a:ext cx="3149600" cy="838200"/>
            <a:chOff x="1092200" y="3657600"/>
            <a:chExt cx="3149600" cy="838200"/>
          </a:xfrm>
        </p:grpSpPr>
        <p:sp>
          <p:nvSpPr>
            <p:cNvPr id="13" name="Elipsa 12"/>
            <p:cNvSpPr/>
            <p:nvPr/>
          </p:nvSpPr>
          <p:spPr bwMode="auto">
            <a:xfrm>
              <a:off x="1092200" y="3657600"/>
              <a:ext cx="901700" cy="8382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pitchFamily="34" charset="0"/>
              </a:endParaRPr>
            </a:p>
          </p:txBody>
        </p:sp>
        <p:cxnSp>
          <p:nvCxnSpPr>
            <p:cNvPr id="15" name="Łącznik prosty ze strzałką 14"/>
            <p:cNvCxnSpPr>
              <a:stCxn id="13" idx="6"/>
            </p:cNvCxnSpPr>
            <p:nvPr/>
          </p:nvCxnSpPr>
          <p:spPr bwMode="auto">
            <a:xfrm flipV="1">
              <a:off x="1993900" y="3911600"/>
              <a:ext cx="2247900" cy="1651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upa 23"/>
          <p:cNvGrpSpPr/>
          <p:nvPr/>
        </p:nvGrpSpPr>
        <p:grpSpPr>
          <a:xfrm>
            <a:off x="6337300" y="2476500"/>
            <a:ext cx="1587500" cy="1409700"/>
            <a:chOff x="6337300" y="2476500"/>
            <a:chExt cx="1587500" cy="1409700"/>
          </a:xfrm>
        </p:grpSpPr>
        <p:cxnSp>
          <p:nvCxnSpPr>
            <p:cNvPr id="18" name="Łącznik prosty ze strzałką 17"/>
            <p:cNvCxnSpPr/>
            <p:nvPr/>
          </p:nvCxnSpPr>
          <p:spPr bwMode="auto">
            <a:xfrm>
              <a:off x="6337300" y="2501900"/>
              <a:ext cx="0" cy="9017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Łącznik prosty ze strzałką 19"/>
            <p:cNvCxnSpPr/>
            <p:nvPr/>
          </p:nvCxnSpPr>
          <p:spPr bwMode="auto">
            <a:xfrm>
              <a:off x="6946900" y="2476500"/>
              <a:ext cx="0" cy="9017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Łącznik prosty ze strzałką 20"/>
            <p:cNvCxnSpPr/>
            <p:nvPr/>
          </p:nvCxnSpPr>
          <p:spPr bwMode="auto">
            <a:xfrm>
              <a:off x="7607300" y="2844800"/>
              <a:ext cx="0" cy="9017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Łącznik prosty ze strzałką 21"/>
            <p:cNvCxnSpPr/>
            <p:nvPr/>
          </p:nvCxnSpPr>
          <p:spPr bwMode="auto">
            <a:xfrm>
              <a:off x="7797800" y="2984500"/>
              <a:ext cx="0" cy="9017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Łącznik prosty ze strzałką 22"/>
            <p:cNvCxnSpPr/>
            <p:nvPr/>
          </p:nvCxnSpPr>
          <p:spPr bwMode="auto">
            <a:xfrm>
              <a:off x="7924800" y="2984500"/>
              <a:ext cx="0" cy="9017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2627</TotalTime>
  <Words>649</Words>
  <Application>Microsoft Office PowerPoint</Application>
  <PresentationFormat>Pokaz na ekranie (4:3)</PresentationFormat>
  <Paragraphs>124</Paragraphs>
  <Slides>12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4" baseType="lpstr">
      <vt:lpstr>Projekt domyślny</vt:lpstr>
      <vt:lpstr>1_Projekt domyślny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ola</dc:creator>
  <cp:lastModifiedBy>Windows User</cp:lastModifiedBy>
  <cp:revision>299</cp:revision>
  <cp:lastPrinted>1601-01-01T00:00:00Z</cp:lastPrinted>
  <dcterms:created xsi:type="dcterms:W3CDTF">2010-11-26T07:09:09Z</dcterms:created>
  <dcterms:modified xsi:type="dcterms:W3CDTF">2012-06-28T09:49:00Z</dcterms:modified>
</cp:coreProperties>
</file>